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E271C36-CE07-4EB3-824B-B773546BF39A}"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366D5BB-7B71-4312-B681-70D06C736349}" type="slidenum">
              <a:rPr lang="he-IL" smtClean="0"/>
              <a:pPr/>
              <a:t>‹#›</a:t>
            </a:fld>
            <a:endParaRPr lang="he-IL"/>
          </a:p>
        </p:txBody>
      </p:sp>
    </p:spTree>
    <p:extLst>
      <p:ext uri="{BB962C8B-B14F-4D97-AF65-F5344CB8AC3E}">
        <p14:creationId xmlns:p14="http://schemas.microsoft.com/office/powerpoint/2010/main" xmlns="" val="27242306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A80D97-7571-4F43-8E4C-A448B4D5B376}" type="slidenum">
              <a:rPr lang="he-IL" altLang="he-IL">
                <a:solidFill>
                  <a:srgbClr val="000000"/>
                </a:solidFill>
              </a:rPr>
              <a:pPr/>
              <a:t>1</a:t>
            </a:fld>
            <a:endParaRPr lang="en-US" altLang="he-IL">
              <a:solidFill>
                <a:srgbClr val="000000"/>
              </a:solidFill>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1141940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F66BBAC7-72EE-4C3E-BF68-D0365A0C6FAA}"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07828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BDF4A04-D51F-49F3-90C6-FD5A42678FC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43752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767483B-1B0B-456D-A368-E769DBD12E45}"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70812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6E5B361-C5AA-4206-9C5C-69D67019B3FB}"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5360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54E4D047-4979-4DAD-8743-4FC912B1618C}"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962273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4D0EB465-10F4-4029-9DBB-174F6582FAA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32688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BE0F07A5-332C-4480-9E74-B8744DC0EA3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304942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EFFFC6E-13BC-47B7-9831-4AAB5B3A4C5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61487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8B3BCBF1-542C-4E06-B6ED-50E67DF75C7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8926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1892B29-B4B3-4ABE-8711-4C829D2EBBB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44983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B5CEFD0-D298-4E4A-AB3D-A8D8C6E1F2C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5721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9843AB15-A48E-4BDC-8786-92D6BCC5247F}"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1331921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705" name="Group 9"/>
          <p:cNvGrpSpPr>
            <a:grpSpLocks/>
          </p:cNvGrpSpPr>
          <p:nvPr/>
        </p:nvGrpSpPr>
        <p:grpSpPr bwMode="auto">
          <a:xfrm>
            <a:off x="1703389" y="188913"/>
            <a:ext cx="8497887" cy="6553200"/>
            <a:chOff x="113" y="119"/>
            <a:chExt cx="5353" cy="4128"/>
          </a:xfrm>
        </p:grpSpPr>
        <p:sp>
          <p:nvSpPr>
            <p:cNvPr id="29706"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29707"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9701" name="Rectangle 5"/>
          <p:cNvSpPr>
            <a:spLocks noChangeArrowheads="1"/>
          </p:cNvSpPr>
          <p:nvPr/>
        </p:nvSpPr>
        <p:spPr bwMode="auto">
          <a:xfrm>
            <a:off x="3648076" y="1700214"/>
            <a:ext cx="6481763" cy="4638675"/>
          </a:xfrm>
          <a:prstGeom prst="rect">
            <a:avLst/>
          </a:prstGeom>
          <a:solidFill>
            <a:srgbClr val="FFFFFF"/>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he-IL" altLang="he-IL" sz="1200">
                <a:solidFill>
                  <a:srgbClr val="000000"/>
                </a:solidFill>
              </a:rPr>
              <a:t>מַעֲשֶׂה בְּאָדָם שֶׁהָיָה אוֹהֲבוֹ קַמְצָא</a:t>
            </a:r>
          </a:p>
          <a:p>
            <a:pPr fontAlgn="base">
              <a:spcBef>
                <a:spcPct val="0"/>
              </a:spcBef>
              <a:spcAft>
                <a:spcPct val="0"/>
              </a:spcAft>
            </a:pPr>
            <a:r>
              <a:rPr lang="he-IL" altLang="he-IL" sz="1200">
                <a:solidFill>
                  <a:srgbClr val="000000"/>
                </a:solidFill>
              </a:rPr>
              <a:t>וְשׂוֹנְאוֹ – בַּר קַמְצָא.</a:t>
            </a:r>
          </a:p>
          <a:p>
            <a:pPr fontAlgn="base">
              <a:spcBef>
                <a:spcPct val="0"/>
              </a:spcBef>
              <a:spcAft>
                <a:spcPct val="0"/>
              </a:spcAft>
            </a:pPr>
            <a:r>
              <a:rPr lang="he-IL" altLang="he-IL" sz="1200">
                <a:solidFill>
                  <a:srgbClr val="000000"/>
                </a:solidFill>
              </a:rPr>
              <a:t>עָשָׂה סְעֻדָּה.</a:t>
            </a:r>
          </a:p>
          <a:p>
            <a:pPr fontAlgn="base">
              <a:spcBef>
                <a:spcPct val="0"/>
              </a:spcBef>
              <a:spcAft>
                <a:spcPct val="0"/>
              </a:spcAft>
            </a:pPr>
            <a:r>
              <a:rPr lang="he-IL" altLang="he-IL" sz="1200">
                <a:solidFill>
                  <a:srgbClr val="000000"/>
                </a:solidFill>
              </a:rPr>
              <a:t>אָמַר לְשַׁמָּשׁוֹ </a:t>
            </a:r>
            <a:r>
              <a:rPr lang="he-IL" altLang="he-IL" sz="1200" i="1">
                <a:solidFill>
                  <a:srgbClr val="000000"/>
                </a:solidFill>
              </a:rPr>
              <a:t>(משרתו):</a:t>
            </a:r>
            <a:r>
              <a:rPr lang="he-IL" altLang="he-IL" sz="1200">
                <a:solidFill>
                  <a:srgbClr val="000000"/>
                </a:solidFill>
              </a:rPr>
              <a:t> לֵךְ וְהָבֵא לִי קַמְצָא.</a:t>
            </a:r>
          </a:p>
          <a:p>
            <a:pPr fontAlgn="base">
              <a:spcBef>
                <a:spcPct val="0"/>
              </a:spcBef>
              <a:spcAft>
                <a:spcPct val="0"/>
              </a:spcAft>
            </a:pPr>
            <a:r>
              <a:rPr lang="he-IL" altLang="he-IL" sz="1200">
                <a:solidFill>
                  <a:srgbClr val="000000"/>
                </a:solidFill>
              </a:rPr>
              <a:t>הָלַךְ וְהֵבִיא לוֹ אֶת בַּר קַמְצָא.</a:t>
            </a:r>
          </a:p>
          <a:p>
            <a:pPr fontAlgn="base">
              <a:spcBef>
                <a:spcPct val="0"/>
              </a:spcBef>
              <a:spcAft>
                <a:spcPct val="0"/>
              </a:spcAft>
            </a:pPr>
            <a:r>
              <a:rPr lang="he-IL" altLang="he-IL" sz="1200">
                <a:solidFill>
                  <a:srgbClr val="000000"/>
                </a:solidFill>
              </a:rPr>
              <a:t>בָּא וּמְצָאוֹ יוֹשֵׁב </a:t>
            </a:r>
            <a:r>
              <a:rPr lang="he-IL" altLang="he-IL" sz="1200" i="1">
                <a:solidFill>
                  <a:srgbClr val="000000"/>
                </a:solidFill>
              </a:rPr>
              <a:t>(בא בעל הסעודה ומצא את בר קמצא יושב בסעודה)</a:t>
            </a:r>
            <a:r>
              <a:rPr lang="he-IL" altLang="he-IL" sz="1200">
                <a:solidFill>
                  <a:srgbClr val="000000"/>
                </a:solidFill>
              </a:rPr>
              <a:t>.</a:t>
            </a:r>
          </a:p>
          <a:p>
            <a:pPr fontAlgn="base">
              <a:spcBef>
                <a:spcPct val="0"/>
              </a:spcBef>
              <a:spcAft>
                <a:spcPct val="0"/>
              </a:spcAft>
            </a:pPr>
            <a:r>
              <a:rPr lang="he-IL" altLang="he-IL" sz="1200">
                <a:solidFill>
                  <a:srgbClr val="000000"/>
                </a:solidFill>
              </a:rPr>
              <a:t>אָמַר לוֹ: הֲרֵי שׂוֹנֵא אַתָּה לִי, וּמָה לְךָ כָּאן? עֲמֹד וָצֵא!</a:t>
            </a:r>
          </a:p>
          <a:p>
            <a:pPr fontAlgn="base">
              <a:spcBef>
                <a:spcPct val="0"/>
              </a:spcBef>
              <a:spcAft>
                <a:spcPct val="0"/>
              </a:spcAft>
            </a:pPr>
            <a:r>
              <a:rPr lang="he-IL" altLang="he-IL" sz="1200">
                <a:solidFill>
                  <a:srgbClr val="000000"/>
                </a:solidFill>
              </a:rPr>
              <a:t>אָמַר לוֹ: הוֹאִיל וּבָאתִי – הַנִּיחֵנִי, וְאֶתֵּן לְךָ דְּמֵי </a:t>
            </a:r>
            <a:r>
              <a:rPr lang="he-IL" altLang="he-IL" sz="1200" i="1">
                <a:solidFill>
                  <a:srgbClr val="000000"/>
                </a:solidFill>
              </a:rPr>
              <a:t>(מחיר)</a:t>
            </a:r>
            <a:r>
              <a:rPr lang="he-IL" altLang="he-IL" sz="1200">
                <a:solidFill>
                  <a:srgbClr val="000000"/>
                </a:solidFill>
              </a:rPr>
              <a:t> כָּל מָה שֶׁאֹכַל וְאֶשְׁתֶּה.</a:t>
            </a:r>
          </a:p>
          <a:p>
            <a:pPr fontAlgn="base">
              <a:spcBef>
                <a:spcPct val="0"/>
              </a:spcBef>
              <a:spcAft>
                <a:spcPct val="0"/>
              </a:spcAft>
            </a:pPr>
            <a:r>
              <a:rPr lang="he-IL" altLang="he-IL" sz="1200">
                <a:solidFill>
                  <a:srgbClr val="000000"/>
                </a:solidFill>
              </a:rPr>
              <a:t>אָמַר לוֹ: לֹא. – אֶתֵּן לְךָ דְּמֵי חֲצִי סְעֻדָּתְךָ...</a:t>
            </a:r>
          </a:p>
          <a:p>
            <a:pPr fontAlgn="base">
              <a:spcBef>
                <a:spcPct val="0"/>
              </a:spcBef>
              <a:spcAft>
                <a:spcPct val="0"/>
              </a:spcAft>
            </a:pPr>
            <a:r>
              <a:rPr lang="he-IL" altLang="he-IL" sz="1200">
                <a:solidFill>
                  <a:srgbClr val="000000"/>
                </a:solidFill>
              </a:rPr>
              <a:t>– לא!</a:t>
            </a:r>
          </a:p>
          <a:p>
            <a:pPr fontAlgn="base">
              <a:spcBef>
                <a:spcPct val="0"/>
              </a:spcBef>
              <a:spcAft>
                <a:spcPct val="0"/>
              </a:spcAft>
            </a:pPr>
            <a:r>
              <a:rPr lang="he-IL" altLang="he-IL" sz="1200">
                <a:solidFill>
                  <a:srgbClr val="000000"/>
                </a:solidFill>
              </a:rPr>
              <a:t>– אֶתֵּן לְךָ דְּמֵי כָּל סְעֻדָּתְךָ</a:t>
            </a:r>
          </a:p>
          <a:p>
            <a:pPr fontAlgn="base">
              <a:spcBef>
                <a:spcPct val="0"/>
              </a:spcBef>
              <a:spcAft>
                <a:spcPct val="0"/>
              </a:spcAft>
            </a:pPr>
            <a:r>
              <a:rPr lang="he-IL" altLang="he-IL" sz="1200">
                <a:solidFill>
                  <a:srgbClr val="000000"/>
                </a:solidFill>
              </a:rPr>
              <a:t>– לא!</a:t>
            </a:r>
          </a:p>
          <a:p>
            <a:pPr fontAlgn="base">
              <a:spcBef>
                <a:spcPct val="0"/>
              </a:spcBef>
              <a:spcAft>
                <a:spcPct val="0"/>
              </a:spcAft>
            </a:pPr>
            <a:r>
              <a:rPr lang="he-IL" altLang="he-IL" sz="1200">
                <a:solidFill>
                  <a:srgbClr val="000000"/>
                </a:solidFill>
              </a:rPr>
              <a:t>תְּפָסוֹ בְּיָדוֹ, הֶעֱמִידוֹ וְהוֹצִיאוֹ.</a:t>
            </a:r>
          </a:p>
          <a:p>
            <a:pPr fontAlgn="base">
              <a:spcBef>
                <a:spcPct val="0"/>
              </a:spcBef>
              <a:spcAft>
                <a:spcPct val="0"/>
              </a:spcAft>
            </a:pPr>
            <a:r>
              <a:rPr lang="he-IL" altLang="he-IL" sz="1200">
                <a:solidFill>
                  <a:srgbClr val="000000"/>
                </a:solidFill>
              </a:rPr>
              <a:t>אָמַר בַּר קַמְצָא: הוֹאִיל וְיָשְׁבוּ חֲכָמִים וְלֹא מִחוּ בּוֹ </a:t>
            </a:r>
            <a:r>
              <a:rPr lang="he-IL" altLang="he-IL" sz="1200" i="1">
                <a:solidFill>
                  <a:srgbClr val="000000"/>
                </a:solidFill>
              </a:rPr>
              <a:t>(לא עכבו את בעל הסעודה ולא העירו לו)</a:t>
            </a:r>
            <a:r>
              <a:rPr lang="he-IL" altLang="he-IL" sz="1200">
                <a:solidFill>
                  <a:srgbClr val="000000"/>
                </a:solidFill>
              </a:rPr>
              <a:t> – מִכְּלָל שֶׁנּוֹחַ לָהֶם – אֵלֵךְ וְאַלְשִׁין עֲלֵיהֶם לִפְנֵי הַמֶּלֶךְ. בָּא וְאָמַר לוֹ לַקֵּיסָר: מָרְדוּ בְּךָ הַיְּהוּדִים.</a:t>
            </a:r>
          </a:p>
          <a:p>
            <a:pPr fontAlgn="base">
              <a:spcBef>
                <a:spcPct val="0"/>
              </a:spcBef>
              <a:spcAft>
                <a:spcPct val="0"/>
              </a:spcAft>
            </a:pPr>
            <a:r>
              <a:rPr lang="he-IL" altLang="he-IL" sz="1200">
                <a:solidFill>
                  <a:srgbClr val="000000"/>
                </a:solidFill>
              </a:rPr>
              <a:t>אָמַר לוֹ: – מִי יֹאמַר? אָמַר לוֹ: שְׁלַח לָהֶם קָרְבָּן וְתִרְאֶה אִם יַקְרִיבוּהוּ.</a:t>
            </a:r>
          </a:p>
          <a:p>
            <a:pPr fontAlgn="base">
              <a:spcBef>
                <a:spcPct val="0"/>
              </a:spcBef>
              <a:spcAft>
                <a:spcPct val="0"/>
              </a:spcAft>
            </a:pPr>
            <a:r>
              <a:rPr lang="he-IL" altLang="he-IL" sz="1200">
                <a:solidFill>
                  <a:srgbClr val="000000"/>
                </a:solidFill>
              </a:rPr>
              <a:t>הָלַךְ וְשָׁלַח בְּיָדוֹ עֵגֶל מְשֻׁלָּשׁ </a:t>
            </a:r>
            <a:r>
              <a:rPr lang="he-IL" altLang="he-IL" sz="1200" i="1">
                <a:solidFill>
                  <a:srgbClr val="000000"/>
                </a:solidFill>
              </a:rPr>
              <a:t>(עגל בן שלוש).</a:t>
            </a:r>
          </a:p>
          <a:p>
            <a:pPr fontAlgn="base">
              <a:spcBef>
                <a:spcPct val="0"/>
              </a:spcBef>
              <a:spcAft>
                <a:spcPct val="0"/>
              </a:spcAft>
            </a:pPr>
            <a:r>
              <a:rPr lang="he-IL" altLang="he-IL" sz="1200">
                <a:solidFill>
                  <a:srgbClr val="000000"/>
                </a:solidFill>
              </a:rPr>
              <a:t>בַּהֲלִיכָתוֹ הֵטִיל בּוֹ בַּר קַמְצָא מוּם בְּנִיב שְׂפָתַיִם,</a:t>
            </a:r>
          </a:p>
          <a:p>
            <a:pPr fontAlgn="base">
              <a:spcBef>
                <a:spcPct val="0"/>
              </a:spcBef>
              <a:spcAft>
                <a:spcPct val="0"/>
              </a:spcAft>
            </a:pPr>
            <a:r>
              <a:rPr lang="he-IL" altLang="he-IL" sz="1200">
                <a:solidFill>
                  <a:srgbClr val="000000"/>
                </a:solidFill>
              </a:rPr>
              <a:t>וְיֵשׁ אוֹמְרִים – בְּדֻקִּין שֶׁבְּעַיִן, מָקוֹם שֶׁלָּנוּ הֲרֵי הוּא מוּם וְלָהֶם אֵינוֹ מוּם.</a:t>
            </a:r>
          </a:p>
          <a:p>
            <a:pPr fontAlgn="base">
              <a:spcBef>
                <a:spcPct val="0"/>
              </a:spcBef>
              <a:spcAft>
                <a:spcPct val="0"/>
              </a:spcAft>
            </a:pPr>
            <a:r>
              <a:rPr lang="he-IL" altLang="he-IL" sz="1200">
                <a:solidFill>
                  <a:srgbClr val="000000"/>
                </a:solidFill>
              </a:rPr>
              <a:t>אָמְרוּ חֲכָמִים לְהַקְרִיבוֹ, מִשּׁוּם שְׁלוֹם מַלְכוּת;</a:t>
            </a:r>
          </a:p>
          <a:p>
            <a:pPr fontAlgn="base">
              <a:spcBef>
                <a:spcPct val="0"/>
              </a:spcBef>
              <a:spcAft>
                <a:spcPct val="0"/>
              </a:spcAft>
            </a:pPr>
            <a:r>
              <a:rPr lang="he-IL" altLang="he-IL" sz="1200">
                <a:solidFill>
                  <a:srgbClr val="000000"/>
                </a:solidFill>
              </a:rPr>
              <a:t>אָמַר לָהֶם רַ' זְכַרְיָה בֶּן אַבְקוּלַס: יֹאמְרוּ, בַּעֲלֵי מוּמִים קְרֵבִים לַמִּזְבֵּחַ.</a:t>
            </a:r>
          </a:p>
          <a:p>
            <a:pPr fontAlgn="base">
              <a:spcBef>
                <a:spcPct val="0"/>
              </a:spcBef>
              <a:spcAft>
                <a:spcPct val="0"/>
              </a:spcAft>
            </a:pPr>
            <a:r>
              <a:rPr lang="he-IL" altLang="he-IL" sz="1200">
                <a:solidFill>
                  <a:srgbClr val="000000"/>
                </a:solidFill>
              </a:rPr>
              <a:t>אָמְרוּ לַהֲרֹג אֶת בַּר קַמְצָא, שֶׁלֹּא יֵלֵך וִיסַפֵּר לַמֶּלֶךְ.</a:t>
            </a:r>
          </a:p>
          <a:p>
            <a:pPr fontAlgn="base">
              <a:spcBef>
                <a:spcPct val="0"/>
              </a:spcBef>
              <a:spcAft>
                <a:spcPct val="0"/>
              </a:spcAft>
            </a:pPr>
            <a:r>
              <a:rPr lang="he-IL" altLang="he-IL" sz="1200">
                <a:solidFill>
                  <a:srgbClr val="000000"/>
                </a:solidFill>
              </a:rPr>
              <a:t>אָמַר לָהֶם רַ' זְכַרְיָה: יֹאמְרוּ: מֵטִיל מוּם בְּקָדָשִׁים – יֵהָרֵג.</a:t>
            </a:r>
          </a:p>
          <a:p>
            <a:pPr fontAlgn="base">
              <a:spcBef>
                <a:spcPct val="0"/>
              </a:spcBef>
              <a:spcAft>
                <a:spcPct val="0"/>
              </a:spcAft>
            </a:pPr>
            <a:r>
              <a:rPr lang="he-IL" altLang="he-IL" sz="1200">
                <a:solidFill>
                  <a:srgbClr val="000000"/>
                </a:solidFill>
              </a:rPr>
              <a:t>אָמַר רַ' יוֹחָנָן: עַנְוְתָנוּתוֹ שֶׁל רַ' זְכַרְיָה בֶּן אַבְקוּלַס הֶחֱרִיבָה אֶת בֵּיתֵנוּ וְשָׂרְפָה אֶת הֵיכָלֵנוּ וְהֶגְלַתְנוּ מֵאַרְצֵנוּ.</a:t>
            </a:r>
          </a:p>
          <a:p>
            <a:pPr fontAlgn="base">
              <a:spcBef>
                <a:spcPct val="0"/>
              </a:spcBef>
              <a:spcAft>
                <a:spcPct val="0"/>
              </a:spcAft>
            </a:pPr>
            <a:r>
              <a:rPr lang="he-IL" altLang="he-IL" sz="1000">
                <a:solidFill>
                  <a:srgbClr val="000000"/>
                </a:solidFill>
              </a:rPr>
              <a:t>(מסכת גיטין, דף נ"ה ע"ב)</a:t>
            </a:r>
          </a:p>
        </p:txBody>
      </p:sp>
      <p:sp>
        <p:nvSpPr>
          <p:cNvPr id="29702" name="Rectangle 6"/>
          <p:cNvSpPr>
            <a:spLocks noChangeArrowheads="1"/>
          </p:cNvSpPr>
          <p:nvPr/>
        </p:nvSpPr>
        <p:spPr bwMode="auto">
          <a:xfrm>
            <a:off x="1631950" y="3394075"/>
            <a:ext cx="2160588" cy="320833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he-IL" altLang="he-IL" sz="1200" b="1">
                <a:solidFill>
                  <a:srgbClr val="000000"/>
                </a:solidFill>
              </a:rPr>
              <a:t>שאלות למחשבה</a:t>
            </a:r>
            <a:endParaRPr lang="en-US" altLang="he-IL" sz="1200">
              <a:solidFill>
                <a:srgbClr val="000000"/>
              </a:solidFill>
            </a:endParaRPr>
          </a:p>
          <a:p>
            <a:pPr fontAlgn="base">
              <a:spcBef>
                <a:spcPct val="0"/>
              </a:spcBef>
              <a:spcAft>
                <a:spcPct val="0"/>
              </a:spcAft>
            </a:pPr>
            <a:r>
              <a:rPr lang="he-IL" altLang="he-IL" sz="1200">
                <a:solidFill>
                  <a:srgbClr val="000000"/>
                </a:solidFill>
              </a:rPr>
              <a:t>מדוע, לדעתכם, סיפור זה נבחר כ"הסיפור" שהוביל לחורבן בית המקדש השני?</a:t>
            </a:r>
          </a:p>
          <a:p>
            <a:pPr fontAlgn="base">
              <a:spcBef>
                <a:spcPct val="0"/>
              </a:spcBef>
              <a:spcAft>
                <a:spcPct val="0"/>
              </a:spcAft>
            </a:pPr>
            <a:endParaRPr lang="he-IL" altLang="he-IL" sz="1200">
              <a:solidFill>
                <a:srgbClr val="000000"/>
              </a:solidFill>
            </a:endParaRPr>
          </a:p>
          <a:p>
            <a:pPr fontAlgn="base">
              <a:spcBef>
                <a:spcPct val="0"/>
              </a:spcBef>
              <a:spcAft>
                <a:spcPct val="0"/>
              </a:spcAft>
            </a:pPr>
            <a:r>
              <a:rPr lang="he-IL" altLang="he-IL" sz="1200">
                <a:solidFill>
                  <a:srgbClr val="000000"/>
                </a:solidFill>
              </a:rPr>
              <a:t>מה מקומם של חכמים בסיפור? (בחלק הראשון ובחלק השני)</a:t>
            </a:r>
          </a:p>
          <a:p>
            <a:pPr fontAlgn="base">
              <a:spcBef>
                <a:spcPct val="0"/>
              </a:spcBef>
              <a:spcAft>
                <a:spcPct val="0"/>
              </a:spcAft>
            </a:pPr>
            <a:endParaRPr lang="he-IL" altLang="he-IL" sz="1200">
              <a:solidFill>
                <a:srgbClr val="000000"/>
              </a:solidFill>
            </a:endParaRPr>
          </a:p>
          <a:p>
            <a:pPr fontAlgn="base">
              <a:spcBef>
                <a:spcPct val="0"/>
              </a:spcBef>
              <a:spcAft>
                <a:spcPct val="0"/>
              </a:spcAft>
            </a:pPr>
            <a:r>
              <a:rPr lang="he-IL" altLang="he-IL" sz="1200">
                <a:solidFill>
                  <a:srgbClr val="000000"/>
                </a:solidFill>
              </a:rPr>
              <a:t>איך אתם תופסים את גישתו של זכריה בן אבוקלס? האם זו ענוה כדברי רבי יוחנן?</a:t>
            </a:r>
          </a:p>
          <a:p>
            <a:pPr fontAlgn="base">
              <a:spcBef>
                <a:spcPct val="0"/>
              </a:spcBef>
              <a:spcAft>
                <a:spcPct val="0"/>
              </a:spcAft>
            </a:pPr>
            <a:endParaRPr lang="he-IL" altLang="he-IL" sz="1200">
              <a:solidFill>
                <a:srgbClr val="000000"/>
              </a:solidFill>
            </a:endParaRPr>
          </a:p>
          <a:p>
            <a:pPr fontAlgn="base">
              <a:spcBef>
                <a:spcPct val="0"/>
              </a:spcBef>
              <a:spcAft>
                <a:spcPct val="0"/>
              </a:spcAft>
            </a:pPr>
            <a:r>
              <a:rPr lang="he-IL" altLang="he-IL" sz="1200">
                <a:solidFill>
                  <a:srgbClr val="000000"/>
                </a:solidFill>
              </a:rPr>
              <a:t>נושא הערבות ההדדית זועק בהיעדרו בסיפור זה. איפה ניתן להגביר עוד את הערבות ההדדית בימינו אנו?</a:t>
            </a:r>
          </a:p>
          <a:p>
            <a:pPr fontAlgn="base">
              <a:spcBef>
                <a:spcPct val="0"/>
              </a:spcBef>
              <a:spcAft>
                <a:spcPct val="0"/>
              </a:spcAft>
            </a:pPr>
            <a:endParaRPr lang="en-US" altLang="he-IL" sz="1200">
              <a:solidFill>
                <a:srgbClr val="000000"/>
              </a:solidFill>
            </a:endParaRPr>
          </a:p>
        </p:txBody>
      </p:sp>
      <p:sp>
        <p:nvSpPr>
          <p:cNvPr id="29703" name="Rectangle 7"/>
          <p:cNvSpPr>
            <a:spLocks noChangeArrowheads="1"/>
          </p:cNvSpPr>
          <p:nvPr/>
        </p:nvSpPr>
        <p:spPr bwMode="auto">
          <a:xfrm>
            <a:off x="1919288" y="765176"/>
            <a:ext cx="8316912"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he-IL" altLang="he-IL" sz="1400" b="1">
                <a:solidFill>
                  <a:srgbClr val="000000"/>
                </a:solidFill>
                <a:latin typeface="Times New Roman" panose="02020603050405020304" pitchFamily="18" charset="0"/>
                <a:cs typeface="Times New Roman" panose="02020603050405020304" pitchFamily="18" charset="0"/>
              </a:rPr>
              <a:t>קמצא ובר קמצא</a:t>
            </a:r>
            <a:r>
              <a:rPr lang="he-IL" altLang="he-IL" sz="1400">
                <a:solidFill>
                  <a:srgbClr val="000000"/>
                </a:solidFill>
                <a:latin typeface="Times New Roman" panose="02020603050405020304" pitchFamily="18" charset="0"/>
                <a:cs typeface="Times New Roman" panose="02020603050405020304" pitchFamily="18" charset="0"/>
              </a:rPr>
              <a:t> הוא סיפור ידוע מאגדות החורבן, המתאר את ימיה האחרונים של ירושלים. ימים אלה, שנות ה-60 לספירה, כוללים יחסים רעועים בקרב היהודים בירושלים, מחלוקות ופלגנות אשר נובעים משנאת חינם בלתי מוסברת בין היהודים לבין עצמם. בשיא ההידרדרות החברתית הם מלשינים זה על זה בפני הקיסר הרומי. הסיפור שלפנינו הוא של עלבון ונקמה, של גאווה ושנאה, חוסר ערבות והיעדר מנהיגות. ננסה לקרוא בין השורות על האווירה שהייתה בירושלים באותם זמנים ומה אנו יכולים ללמוד מכך לימינו אנו.</a:t>
            </a:r>
            <a:endParaRPr lang="en-US" altLang="he-IL" sz="1400">
              <a:solidFill>
                <a:srgbClr val="000000"/>
              </a:solidFill>
              <a:latin typeface="Times New Roman" panose="02020603050405020304" pitchFamily="18" charset="0"/>
              <a:cs typeface="Times New Roman" panose="02020603050405020304" pitchFamily="18" charset="0"/>
            </a:endParaRPr>
          </a:p>
        </p:txBody>
      </p:sp>
      <p:sp>
        <p:nvSpPr>
          <p:cNvPr id="29704" name="Text Box 8"/>
          <p:cNvSpPr txBox="1">
            <a:spLocks noChangeArrowheads="1"/>
          </p:cNvSpPr>
          <p:nvPr/>
        </p:nvSpPr>
        <p:spPr bwMode="auto">
          <a:xfrm>
            <a:off x="4008438" y="333375"/>
            <a:ext cx="4608512"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he-IL" altLang="he-IL" sz="2400" b="1" dirty="0">
                <a:solidFill>
                  <a:srgbClr val="000000"/>
                </a:solidFill>
              </a:rPr>
              <a:t>על </a:t>
            </a:r>
            <a:r>
              <a:rPr lang="he-IL" altLang="he-IL" sz="2400" b="1" dirty="0" err="1">
                <a:solidFill>
                  <a:srgbClr val="000000"/>
                </a:solidFill>
              </a:rPr>
              <a:t>קַמְצָא</a:t>
            </a:r>
            <a:r>
              <a:rPr lang="he-IL" altLang="he-IL" sz="2400" b="1" dirty="0">
                <a:solidFill>
                  <a:srgbClr val="000000"/>
                </a:solidFill>
              </a:rPr>
              <a:t> וּבַר </a:t>
            </a:r>
            <a:r>
              <a:rPr lang="he-IL" altLang="he-IL" sz="2400" b="1" dirty="0" err="1">
                <a:solidFill>
                  <a:srgbClr val="000000"/>
                </a:solidFill>
              </a:rPr>
              <a:t>קַמְצָא</a:t>
            </a:r>
            <a:r>
              <a:rPr lang="he-IL" altLang="he-IL" sz="2400" b="1" dirty="0">
                <a:solidFill>
                  <a:srgbClr val="000000"/>
                </a:solidFill>
              </a:rPr>
              <a:t> חָרְבָה יְרוּשָׁלַיִם</a:t>
            </a:r>
            <a:endParaRPr lang="en-US" altLang="he-IL" sz="2400" dirty="0">
              <a:solidFill>
                <a:srgbClr val="000000"/>
              </a:solidFill>
            </a:endParaRPr>
          </a:p>
        </p:txBody>
      </p:sp>
    </p:spTree>
    <p:extLst>
      <p:ext uri="{BB962C8B-B14F-4D97-AF65-F5344CB8AC3E}">
        <p14:creationId xmlns:p14="http://schemas.microsoft.com/office/powerpoint/2010/main" xmlns="" val="4225320172"/>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Words>
  <Application>Microsoft Office PowerPoint</Application>
  <PresentationFormat>מותאם אישית</PresentationFormat>
  <Paragraphs>36</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שקופית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home</cp:lastModifiedBy>
  <cp:revision>2</cp:revision>
  <dcterms:created xsi:type="dcterms:W3CDTF">2014-11-04T12:13:38Z</dcterms:created>
  <dcterms:modified xsi:type="dcterms:W3CDTF">2018-07-12T10:26:25Z</dcterms:modified>
</cp:coreProperties>
</file>