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33B11FC-6D4E-4FFA-9B51-6C6AEF247AAF}" type="datetimeFigureOut">
              <a:rPr lang="he-IL" smtClean="0"/>
              <a:pPr/>
              <a:t>כ"ח/תמוז/תשע"ח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1A74A2D-F217-410A-AFEB-3ED2C2D71855}" type="slidenum">
              <a:rPr lang="he-IL" smtClean="0"/>
              <a:pPr/>
              <a:t>‹#›</a:t>
            </a:fld>
            <a:endParaRPr lang="he-IL"/>
          </a:p>
        </p:txBody>
      </p:sp>
    </p:spTree>
    <p:extLst>
      <p:ext uri="{BB962C8B-B14F-4D97-AF65-F5344CB8AC3E}">
        <p14:creationId xmlns:p14="http://schemas.microsoft.com/office/powerpoint/2010/main" xmlns="" val="32299666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F5D77-4A48-46CA-BE18-B5A8A3300C1B}" type="slidenum">
              <a:rPr lang="he-IL" altLang="he-IL">
                <a:solidFill>
                  <a:srgbClr val="000000"/>
                </a:solidFill>
              </a:rPr>
              <a:pPr/>
              <a:t>1</a:t>
            </a:fld>
            <a:endParaRPr lang="en-US" altLang="he-IL">
              <a:solidFill>
                <a:srgbClr val="000000"/>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354320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9348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58988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15784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65624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0802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71860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3699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22071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40906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431581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80202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2010981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08663" y="5892801"/>
            <a:ext cx="4392612" cy="849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1" name="Rectangle 3"/>
          <p:cNvSpPr>
            <a:spLocks noGrp="1" noChangeArrowheads="1"/>
          </p:cNvSpPr>
          <p:nvPr>
            <p:ph type="ctrTitle"/>
          </p:nvPr>
        </p:nvSpPr>
        <p:spPr>
          <a:xfrm>
            <a:off x="2279650" y="404813"/>
            <a:ext cx="8135938" cy="1871662"/>
          </a:xfrm>
          <a:noFill/>
          <a:ln/>
        </p:spPr>
        <p:txBody>
          <a:bodyPr anchor="ctr"/>
          <a:lstStyle/>
          <a:p>
            <a:pPr algn="just"/>
            <a:r>
              <a:rPr lang="he-IL" altLang="he-IL" sz="1400" dirty="0">
                <a:solidFill>
                  <a:schemeClr val="tx1"/>
                </a:solidFill>
                <a:latin typeface="Times New Roman" panose="02020603050405020304" pitchFamily="18" charset="0"/>
                <a:cs typeface="Times New Roman" panose="02020603050405020304" pitchFamily="18" charset="0"/>
              </a:rPr>
              <a:t>רבי יהושע בן חנניה היה אחד מגדולי התנאים בדור השני (80-110 לספירה), מתלמידיו החשובים של רבן יוחנן בן זכאי, הוא גר</a:t>
            </a:r>
            <a:r>
              <a:rPr lang="he-IL" altLang="he-IL" sz="1400" dirty="0">
                <a:latin typeface="Times New Roman" panose="02020603050405020304" pitchFamily="18" charset="0"/>
                <a:cs typeface="Times New Roman" panose="02020603050405020304" pitchFamily="18" charset="0"/>
              </a:rPr>
              <a:t> בפקיעין אשר בשפלה. ר' יהושע היה גדול בתורה והיה ידוע כגדול המתווכחים היהודיים עם פילוסופיים</a:t>
            </a:r>
            <a:r>
              <a:rPr lang="he-IL" altLang="he-IL" sz="1400" dirty="0">
                <a:solidFill>
                  <a:schemeClr val="tx1"/>
                </a:solidFill>
                <a:latin typeface="Times New Roman" panose="02020603050405020304" pitchFamily="18" charset="0"/>
                <a:cs typeface="Times New Roman" panose="02020603050405020304" pitchFamily="18" charset="0"/>
              </a:rPr>
              <a:t> בדורו. לעת זקנותו נגזרו גזרות קשות על עם ישראל, ופעמים רבות היה רבי יהושע בן חנניה נוסע לרומי אל הקיסר, להשתדל ולבקש ממנו להקל את מצבם של ישראל. </a:t>
            </a:r>
            <a:br>
              <a:rPr lang="he-IL" altLang="he-IL" sz="1400" dirty="0">
                <a:solidFill>
                  <a:schemeClr val="tx1"/>
                </a:solidFill>
                <a:latin typeface="Times New Roman" panose="02020603050405020304" pitchFamily="18" charset="0"/>
                <a:cs typeface="Times New Roman" panose="02020603050405020304" pitchFamily="18" charset="0"/>
              </a:rPr>
            </a:br>
            <a:r>
              <a:rPr lang="he-IL" altLang="he-IL" sz="1400" dirty="0">
                <a:solidFill>
                  <a:schemeClr val="tx1"/>
                </a:solidFill>
                <a:latin typeface="Times New Roman" panose="02020603050405020304" pitchFamily="18" charset="0"/>
                <a:cs typeface="Times New Roman" panose="02020603050405020304" pitchFamily="18" charset="0"/>
              </a:rPr>
              <a:t>לפנינו סיפור מהגמרא, במסכת עירובין, בה מסופר על 3 שהצליחו "לנצח" בדברים את הווכחן מספר אחד. 3 אנשים מהשוליים של החברה – אישה, תינוקת (ילדה) ותינוק (ילד). נראה מה ניתן ללמוד לימינו מסיפור זה:</a:t>
            </a:r>
            <a:endParaRPr lang="en-US" altLang="he-IL" sz="14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28938" y="1914525"/>
            <a:ext cx="7415212" cy="33861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spcBef>
                <a:spcPct val="20000"/>
              </a:spcBef>
              <a:spcAft>
                <a:spcPct val="0"/>
              </a:spcAft>
            </a:pPr>
            <a:r>
              <a:rPr lang="he-IL" altLang="he-IL" sz="1400">
                <a:solidFill>
                  <a:srgbClr val="000000"/>
                </a:solidFill>
              </a:rPr>
              <a:t>אָמַר רַ' יְהוֹשֻׁעַ בֶּן חֲנַנְיָה: מִיָּמַי לֹא נִצְּחַנִי אָדָם חוּץ מֵאִשָּׁה, תִּינוֹק </a:t>
            </a:r>
            <a:r>
              <a:rPr lang="he-IL" altLang="he-IL" sz="1200" i="1">
                <a:solidFill>
                  <a:srgbClr val="000000"/>
                </a:solidFill>
              </a:rPr>
              <a:t>(ילד)</a:t>
            </a:r>
            <a:r>
              <a:rPr lang="he-IL" altLang="he-IL" sz="1400">
                <a:solidFill>
                  <a:srgbClr val="000000"/>
                </a:solidFill>
              </a:rPr>
              <a:t> וְתִינֹקֶת </a:t>
            </a:r>
            <a:r>
              <a:rPr lang="he-IL" altLang="he-IL" sz="1200" i="1">
                <a:solidFill>
                  <a:srgbClr val="000000"/>
                </a:solidFill>
              </a:rPr>
              <a:t>(ילדה).</a:t>
            </a:r>
          </a:p>
          <a:p>
            <a:pPr algn="just" fontAlgn="base">
              <a:spcBef>
                <a:spcPct val="20000"/>
              </a:spcBef>
              <a:spcAft>
                <a:spcPct val="0"/>
              </a:spcAft>
            </a:pPr>
            <a:r>
              <a:rPr lang="he-IL" altLang="he-IL" sz="1400">
                <a:solidFill>
                  <a:srgbClr val="000000"/>
                </a:solidFill>
              </a:rPr>
              <a:t> אִשָּׁה מָה הִיא? – פַּעַם אַחַת נִתְאָרַחְתִּי אֵצֶל אַכְסַנָיָא אַחַת, עָשְׂתָה לִי פּוֹלִין </a:t>
            </a:r>
            <a:r>
              <a:rPr lang="he-IL" altLang="he-IL" sz="1200" i="1">
                <a:solidFill>
                  <a:srgbClr val="000000"/>
                </a:solidFill>
              </a:rPr>
              <a:t>(מאכל).</a:t>
            </a:r>
            <a:r>
              <a:rPr lang="he-IL" altLang="he-IL" sz="1400">
                <a:solidFill>
                  <a:srgbClr val="000000"/>
                </a:solidFill>
              </a:rPr>
              <a:t> פַּעַם רִאשׁוֹנָה סָעַדְתִּי וְלֹא שִׁיַּרְתִּי </a:t>
            </a:r>
            <a:r>
              <a:rPr lang="he-IL" altLang="he-IL" sz="1200" i="1">
                <a:solidFill>
                  <a:srgbClr val="000000"/>
                </a:solidFill>
              </a:rPr>
              <a:t>(השארתי)</a:t>
            </a:r>
            <a:r>
              <a:rPr lang="he-IL" altLang="he-IL" sz="1400">
                <a:solidFill>
                  <a:srgbClr val="000000"/>
                </a:solidFill>
              </a:rPr>
              <a:t> מֵהֶם כְּלוּם; שְׁנִיָּה – סָעַדְתִּי וְלֹא שִׁיַּרְתִּי מֵהֶם כְּלוּם; שְׁלִישִׁית – הִקְדִּיחָתַם בְּמֶלַח </a:t>
            </a:r>
            <a:r>
              <a:rPr lang="he-IL" altLang="he-IL" sz="1200" i="1">
                <a:solidFill>
                  <a:srgbClr val="000000"/>
                </a:solidFill>
              </a:rPr>
              <a:t>(עשתה את התבשיל מלוח מאד)</a:t>
            </a:r>
            <a:r>
              <a:rPr lang="he-IL" altLang="he-IL" sz="1400">
                <a:solidFill>
                  <a:srgbClr val="000000"/>
                </a:solidFill>
              </a:rPr>
              <a:t>. כֵּיוָן שֶׁטָּעַמְתִּי מָשַׁכְתִּי יָדִי מֵהֶם </a:t>
            </a:r>
            <a:r>
              <a:rPr lang="he-IL" altLang="he-IL" sz="1200" i="1">
                <a:solidFill>
                  <a:srgbClr val="000000"/>
                </a:solidFill>
              </a:rPr>
              <a:t>(לא אכלתי מהתבשיל).</a:t>
            </a:r>
            <a:r>
              <a:rPr lang="he-IL" altLang="he-IL" sz="1400">
                <a:solidFill>
                  <a:srgbClr val="000000"/>
                </a:solidFill>
              </a:rPr>
              <a:t> אָמְרָה לִי: רַבִּי, מִפְּנֵי מָה אֵינְךָ סוֹעֵד? אָמַרְתִּי לָהּ: כְּבָר סָעַדְתִּי מִבְּעוֹד יוֹם. אָמְרָה לִי: הָיָה לְךָ לִמְשׁוֹךְ יָדְךָ מִן הַפַּת! אָמְרָה לִי: רַבִּי, שֶׁמָּא לֹא הִנַּחְתָּ פֵּאָה בָּרִאשׁוֹנִים </a:t>
            </a:r>
            <a:r>
              <a:rPr lang="he-IL" altLang="he-IL" sz="1200" i="1">
                <a:solidFill>
                  <a:srgbClr val="000000"/>
                </a:solidFill>
              </a:rPr>
              <a:t>(אולי לא השארת מעט מהאוכל בסעודות הראשונות?)</a:t>
            </a:r>
            <a:r>
              <a:rPr lang="he-IL" altLang="he-IL" sz="1400">
                <a:solidFill>
                  <a:srgbClr val="000000"/>
                </a:solidFill>
              </a:rPr>
              <a:t> – וְלֹא כָּךְ אָמְרוּ חֲכָמִים: אֵין מְשַׁיְּרִין פֵּאָה בְּאִלְפָּס (סיר בישול) אֲבָל מְשַׁיְּרִין פֵּאָה בִּקְעָרָה*?!</a:t>
            </a:r>
          </a:p>
          <a:p>
            <a:pPr algn="just" fontAlgn="base">
              <a:spcBef>
                <a:spcPct val="20000"/>
              </a:spcBef>
              <a:spcAft>
                <a:spcPct val="0"/>
              </a:spcAft>
            </a:pPr>
            <a:r>
              <a:rPr lang="he-IL" altLang="he-IL" sz="1400">
                <a:solidFill>
                  <a:srgbClr val="000000"/>
                </a:solidFill>
              </a:rPr>
              <a:t>תִּינֹקֶת מָה הִיא? – פַּעַם אַחַת הָיִיתִי מְהַלֵּךְ בַּדֶּרֶךְ וְהָיְתָה דֶּרֶךְ עוֹבֶרֶת בַּשָּׂדֶה וְהָיִיתִי מְהַלֵּךְ בָּהּ. אָמְרָה לִי תִּינֹקֶת אַחַת: רַבִּי, לֹא שָׂדֶה הִיא זוֹ? אָמַרְתִּי לָהּ: לֹא דֶּרֶךְ כְּבוּשָׁה הִיא? אָמְרָה לִי</a:t>
            </a:r>
            <a:r>
              <a:rPr lang="he-IL" altLang="he-IL" sz="1400" b="1">
                <a:solidFill>
                  <a:srgbClr val="000000"/>
                </a:solidFill>
              </a:rPr>
              <a:t>: לִסְטִים שֶׁכְּמוֹתְךָ כְּבָשׁוּהָ</a:t>
            </a:r>
            <a:r>
              <a:rPr lang="he-IL" altLang="he-IL" sz="1400">
                <a:solidFill>
                  <a:srgbClr val="000000"/>
                </a:solidFill>
              </a:rPr>
              <a:t>.</a:t>
            </a:r>
          </a:p>
          <a:p>
            <a:pPr algn="just" fontAlgn="base">
              <a:spcBef>
                <a:spcPct val="20000"/>
              </a:spcBef>
              <a:spcAft>
                <a:spcPct val="0"/>
              </a:spcAft>
            </a:pPr>
            <a:r>
              <a:rPr lang="he-IL" altLang="he-IL" sz="1400">
                <a:solidFill>
                  <a:srgbClr val="000000"/>
                </a:solidFill>
              </a:rPr>
              <a:t>תִּינוֹק מָה הוּא? – פַּעַם אַחַת הָיִיתִי מְהַלֵּךְ בַּדֶּרֶךְ, וְרָאִיתִי תִּינוֹק יוֹשֵׁב עַל פָּרָשַׁת דְּרָכִים. אָמַרְתִּי לוֹ: בְּנִי, בְּאֵיזֶה דֶּרֶךְ נֵלֵךְ לָעִיר? אָמַר לִי: </a:t>
            </a:r>
            <a:r>
              <a:rPr lang="he-IL" altLang="he-IL" sz="1400" b="1">
                <a:solidFill>
                  <a:srgbClr val="000000"/>
                </a:solidFill>
              </a:rPr>
              <a:t>זוֹ קְצָרָה וַאֲרֻכָּה וְזוֹ אֲרֻכָּה וּקְצָרָה</a:t>
            </a:r>
            <a:r>
              <a:rPr lang="he-IL" altLang="he-IL" sz="1400">
                <a:solidFill>
                  <a:srgbClr val="000000"/>
                </a:solidFill>
              </a:rPr>
              <a:t>. הָלַכְתִּי בִּקְצָרָה וַאֲרֻכָּה. כֵּיון שֶׁהִגַּעְתִּי לָעִיר מָצָאתִי שֶׁמַקִּיפִין אוֹתָהּ גַּנּוֹת וּפַרְדֵּסִים. חָזַרְתִּי לַאֲחוֹרַי. אָמַרְתִּי לוֹ: בְּנִי, לֹא כָּךְ אָמַרְתָּ לִי "זוֹ קְצָרָה"? אָמַר לִי: רַבִּי, וְלֹא כָּךְ אָמַרְתִּי לְךָ "וַאֲרֻכָּה"? נְשַׁקְתִּיו עַל רֹאשׁוֹ וְאָמַרְתִּי לוֹ: </a:t>
            </a:r>
          </a:p>
          <a:p>
            <a:pPr algn="just" fontAlgn="base">
              <a:spcBef>
                <a:spcPct val="20000"/>
              </a:spcBef>
              <a:spcAft>
                <a:spcPct val="0"/>
              </a:spcAft>
            </a:pPr>
            <a:r>
              <a:rPr lang="he-IL" altLang="he-IL" sz="1400" b="1">
                <a:solidFill>
                  <a:srgbClr val="000000"/>
                </a:solidFill>
              </a:rPr>
              <a:t>אַשְׁרֵיכֶם, יִשְׂרָאֵל, שֶׁכֻּלְּכֶם חֲכָמִים אַתֶּם מִגְּדוֹלְכֶם וְעַד קְטַנְּכֶם</a:t>
            </a:r>
            <a:r>
              <a:rPr lang="he-IL" altLang="he-IL" sz="1400">
                <a:solidFill>
                  <a:srgbClr val="000000"/>
                </a:solidFill>
              </a:rPr>
              <a:t>. </a:t>
            </a:r>
          </a:p>
          <a:p>
            <a:pPr algn="just" fontAlgn="base">
              <a:spcBef>
                <a:spcPct val="20000"/>
              </a:spcBef>
              <a:spcAft>
                <a:spcPct val="0"/>
              </a:spcAft>
            </a:pPr>
            <a:r>
              <a:rPr lang="he-IL" altLang="he-IL" sz="1000">
                <a:solidFill>
                  <a:srgbClr val="000000"/>
                </a:solidFill>
              </a:rPr>
              <a:t>(עירובין נג ב )</a:t>
            </a:r>
          </a:p>
        </p:txBody>
      </p:sp>
      <p:sp>
        <p:nvSpPr>
          <p:cNvPr id="17414" name="Text Box 6"/>
          <p:cNvSpPr txBox="1">
            <a:spLocks noChangeArrowheads="1"/>
          </p:cNvSpPr>
          <p:nvPr/>
        </p:nvSpPr>
        <p:spPr bwMode="auto">
          <a:xfrm>
            <a:off x="4872039" y="14289"/>
            <a:ext cx="2808287"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dirty="0">
                <a:solidFill>
                  <a:srgbClr val="000000"/>
                </a:solidFill>
              </a:rPr>
              <a:t>                                          ר' יהושע בן חנניה</a:t>
            </a:r>
            <a:endParaRPr lang="en-US" altLang="he-IL" sz="2400" dirty="0">
              <a:solidFill>
                <a:srgbClr val="000000"/>
              </a:solidFill>
            </a:endParaRPr>
          </a:p>
        </p:txBody>
      </p:sp>
      <p:sp>
        <p:nvSpPr>
          <p:cNvPr id="17415" name="Text Box 7"/>
          <p:cNvSpPr txBox="1">
            <a:spLocks noChangeArrowheads="1"/>
          </p:cNvSpPr>
          <p:nvPr/>
        </p:nvSpPr>
        <p:spPr bwMode="auto">
          <a:xfrm>
            <a:off x="1703388" y="188914"/>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sp>
        <p:nvSpPr>
          <p:cNvPr id="17416" name="Text Box 8"/>
          <p:cNvSpPr txBox="1">
            <a:spLocks noChangeArrowheads="1"/>
          </p:cNvSpPr>
          <p:nvPr/>
        </p:nvSpPr>
        <p:spPr bwMode="auto">
          <a:xfrm>
            <a:off x="8040689" y="5445125"/>
            <a:ext cx="1368425" cy="5905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800" b="1">
                <a:solidFill>
                  <a:srgbClr val="000000"/>
                </a:solidFill>
              </a:rPr>
              <a:t>פאה</a:t>
            </a:r>
            <a:r>
              <a:rPr lang="he-IL" altLang="he-IL" sz="800">
                <a:solidFill>
                  <a:srgbClr val="000000"/>
                </a:solidFill>
              </a:rPr>
              <a:t> או </a:t>
            </a:r>
            <a:r>
              <a:rPr lang="he-IL" altLang="he-IL" sz="800" b="1">
                <a:solidFill>
                  <a:srgbClr val="000000"/>
                </a:solidFill>
              </a:rPr>
              <a:t>פאת השדה</a:t>
            </a:r>
            <a:r>
              <a:rPr lang="he-IL" altLang="he-IL" sz="800">
                <a:solidFill>
                  <a:srgbClr val="000000"/>
                </a:solidFill>
              </a:rPr>
              <a:t> היא כמות של תבואה בסוף השדה אשר בעל השדה צריך להשאיר לעניים ולא לקצור </a:t>
            </a:r>
            <a:endParaRPr lang="en-US" altLang="he-IL" sz="800">
              <a:solidFill>
                <a:srgbClr val="000000"/>
              </a:solidFill>
            </a:endParaRPr>
          </a:p>
        </p:txBody>
      </p:sp>
      <p:sp>
        <p:nvSpPr>
          <p:cNvPr id="17417" name="Text Box 9"/>
          <p:cNvSpPr txBox="1">
            <a:spLocks noChangeArrowheads="1"/>
          </p:cNvSpPr>
          <p:nvPr/>
        </p:nvSpPr>
        <p:spPr bwMode="auto">
          <a:xfrm>
            <a:off x="1631951" y="2852738"/>
            <a:ext cx="1223963" cy="863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000">
                <a:solidFill>
                  <a:srgbClr val="000000"/>
                </a:solidFill>
              </a:rPr>
              <a:t>*אדם צריך להשאיר   ממזונו ולא לסיים את כולו, כדי להשאיר מעט למי שמשמש אותו וטורח עבורו </a:t>
            </a:r>
            <a:endParaRPr lang="en-US" altLang="he-IL" sz="1000">
              <a:solidFill>
                <a:srgbClr val="000000"/>
              </a:solidFill>
            </a:endParaRPr>
          </a:p>
        </p:txBody>
      </p:sp>
      <p:sp>
        <p:nvSpPr>
          <p:cNvPr id="17418" name="Rectangle 10"/>
          <p:cNvSpPr>
            <a:spLocks noChangeArrowheads="1"/>
          </p:cNvSpPr>
          <p:nvPr/>
        </p:nvSpPr>
        <p:spPr bwMode="auto">
          <a:xfrm>
            <a:off x="1703389" y="4695826"/>
            <a:ext cx="4321175" cy="2117725"/>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200" b="1">
                <a:solidFill>
                  <a:srgbClr val="000000"/>
                </a:solidFill>
              </a:rPr>
              <a:t>שאלות למחשבה:</a:t>
            </a:r>
          </a:p>
          <a:p>
            <a:pPr algn="just" fontAlgn="base">
              <a:spcBef>
                <a:spcPct val="0"/>
              </a:spcBef>
              <a:spcAft>
                <a:spcPct val="0"/>
              </a:spcAft>
            </a:pPr>
            <a:r>
              <a:rPr lang="he-IL" altLang="he-IL" sz="1200">
                <a:solidFill>
                  <a:srgbClr val="000000"/>
                </a:solidFill>
              </a:rPr>
              <a:t>מהו "השיעור" שלימדה האישה את ר' יהושע ? מה בין השארת פאה בצלחת להשארת פאה בשדה ?</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מה הסיפור בקטע עם התינוקת, מה הפספוס של ר' יהושע בסיפור זה? האם קרה לכם פעם מקרה דומה ?</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מה הסיפור בקטע עם התינוק, מה הפספוס של ר' יהושע בסיפור זה? ספרו על מקרה דומה מניסיונכם האישי .</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האם אתם מוצאים מכנה משותף  לשלושת הפספוסים שר' יהושע מספר?  מה נוכל ללמוד ממנו?</a:t>
            </a:r>
          </a:p>
        </p:txBody>
      </p:sp>
    </p:spTree>
    <p:extLst>
      <p:ext uri="{BB962C8B-B14F-4D97-AF65-F5344CB8AC3E}">
        <p14:creationId xmlns:p14="http://schemas.microsoft.com/office/powerpoint/2010/main" xmlns="" val="2589930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441</Words>
  <Application>Microsoft Office PowerPoint</Application>
  <PresentationFormat>מותאם אישית</PresentationFormat>
  <Paragraphs>20</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רבי יהושע בן חנניה היה אחד מגדולי התנאים בדור השני (80-110 לספירה), מתלמידיו החשובים של רבן יוחנן בן זכאי, הוא גר בפקיעין אשר בשפלה. ר' יהושע היה גדול בתורה והיה ידוע כגדול המתווכחים היהודיים עם פילוסופיים בדורו. לעת זקנותו נגזרו גזרות קשות על עם ישראל, ופעמים רבות היה רבי יהושע בן חנניה נוסע לרומי אל הקיסר, להשתדל ולבקש ממנו להקל את מצבם של ישראל.  לפנינו סיפור מהגמרא, במסכת עירובין, בה מסופר על 3 שהצליחו "לנצח" בדברים את הווכחן מספר אחד. 3 אנשים מהשוליים של החברה – אישה, תינוקת (ילדה) ותינוק (ילד). נראה מה ניתן ללמוד לימינו מסיפור זה: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רבי יהושע בן חנניה היה אחד מגדולי התנאים בדור השני (80-110 לספירה), מתלמידיו החשובים של רבן יוחנן בן זכאי, הוא גר בפקיעין אשר בשפלה. ר' יהושע היה גדול בתורה והיה ידוע כגדול המתווכחים היהודיים עם פילוסופיים בדורו. לעת זקנותו נגזרו גזרות קשות על עם ישראל, ופעמים רבות היה רבי יהושע בן חנניה נוסע לרומי אל הקיסר, להשתדל ולבקש ממנו להקל את מצבם של ישראל.  לפנינו סיפור מהגמרא, במסכת עירובין, בה מסופר על 3 שהצליחו "לנצח" בדברים את הווכחן מספר אחד. 3 אנשים מהשוליים של החברה – אישה, תינוקת (ילדה) ותינוק (ילד). נראה מה ניתן ללמוד לימינו מסיפור זה:</dc:title>
  <dc:creator>עמית</dc:creator>
  <cp:lastModifiedBy>home</cp:lastModifiedBy>
  <cp:revision>1</cp:revision>
  <dcterms:created xsi:type="dcterms:W3CDTF">2014-11-04T12:00:10Z</dcterms:created>
  <dcterms:modified xsi:type="dcterms:W3CDTF">2018-07-11T12:55:01Z</dcterms:modified>
</cp:coreProperties>
</file>