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1" d="100"/>
          <a:sy n="71" d="100"/>
        </p:scale>
        <p:origin x="-126"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D115467-2959-4BB1-B649-1960FA5CA992}" type="datetimeFigureOut">
              <a:rPr lang="he-IL" smtClean="0"/>
              <a:pPr/>
              <a:t>כ"ט/תמוז/תשע"ח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E00B8C7-C5E4-477E-9D14-5FA7285864D4}" type="slidenum">
              <a:rPr lang="he-IL" smtClean="0"/>
              <a:pPr/>
              <a:t>‹#›</a:t>
            </a:fld>
            <a:endParaRPr lang="he-IL"/>
          </a:p>
        </p:txBody>
      </p:sp>
    </p:spTree>
    <p:extLst>
      <p:ext uri="{BB962C8B-B14F-4D97-AF65-F5344CB8AC3E}">
        <p14:creationId xmlns:p14="http://schemas.microsoft.com/office/powerpoint/2010/main" xmlns="" val="3156870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8C5EE3-DEA8-4F63-A4CD-1434D5A522C6}" type="slidenum">
              <a:rPr lang="he-IL" altLang="he-IL">
                <a:solidFill>
                  <a:srgbClr val="000000"/>
                </a:solidFill>
              </a:rPr>
              <a:pPr/>
              <a:t>1</a:t>
            </a:fld>
            <a:endParaRPr lang="en-US" altLang="he-IL">
              <a:solidFill>
                <a:srgbClr val="000000"/>
              </a:solidFill>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3979172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6FD637E-A1D9-49D3-986C-9832E2C7B78E}"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50770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AAA4D0A-4E58-4251-ADEE-41B8DA3B9C9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878702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301B2CA-4258-474C-A874-0BBA4877A75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404028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9961FF5-4FF0-435E-9088-08F72526B94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52239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256E9ED-ECEB-4192-A6B6-E3BC69C3924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121499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2464209-29B5-499D-B7A5-9A91813F911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75171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2098FF9A-AB5D-4298-89AE-365D1783491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47658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4768317B-6F1D-432F-B55A-32A50EBE1B4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7855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9F3D3AB4-AA7B-426C-900B-9BD5284E627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582025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3705BD83-041D-401F-A5A1-54E66434788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669816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D326469A-2C67-4A70-8B16-3898EE7D3B92}"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753600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1CB489EE-0922-4910-833C-1EB9DB022A72}"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936265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5016501" y="347663"/>
            <a:ext cx="1954213" cy="417512"/>
          </a:xfrm>
        </p:spPr>
        <p:txBody>
          <a:bodyPr/>
          <a:lstStyle/>
          <a:p>
            <a:r>
              <a:rPr lang="he-IL" altLang="he-IL" sz="2400" b="1" dirty="0"/>
              <a:t>נתינת צדקה</a:t>
            </a:r>
            <a:endParaRPr lang="en-US" altLang="he-IL" sz="2400" b="1" dirty="0"/>
          </a:p>
        </p:txBody>
      </p:sp>
      <p:sp>
        <p:nvSpPr>
          <p:cNvPr id="50179" name="Rectangle 3"/>
          <p:cNvSpPr>
            <a:spLocks noChangeArrowheads="1"/>
          </p:cNvSpPr>
          <p:nvPr/>
        </p:nvSpPr>
        <p:spPr bwMode="auto">
          <a:xfrm>
            <a:off x="2638426" y="2200275"/>
            <a:ext cx="7129463" cy="2813050"/>
          </a:xfrm>
          <a:prstGeom prst="rect">
            <a:avLst/>
          </a:prstGeom>
          <a:noFill/>
          <a:ln w="158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a:solidFill>
                  <a:srgbClr val="000000"/>
                </a:solidFill>
              </a:rPr>
              <a:t>שמונה מעלות יש בצדקה זו למעלה מזו</a:t>
            </a:r>
            <a:r>
              <a:rPr lang="ar-SA" altLang="he-IL" sz="1400">
                <a:solidFill>
                  <a:srgbClr val="000000"/>
                </a:solidFill>
              </a:rPr>
              <a:t>: </a:t>
            </a:r>
            <a:endParaRPr lang="en-US" altLang="he-IL" sz="1400">
              <a:solidFill>
                <a:srgbClr val="000000"/>
              </a:solidFill>
            </a:endParaRPr>
          </a:p>
          <a:p>
            <a:pPr algn="just" fontAlgn="base">
              <a:spcBef>
                <a:spcPct val="0"/>
              </a:spcBef>
              <a:spcAft>
                <a:spcPct val="0"/>
              </a:spcAft>
            </a:pPr>
            <a:r>
              <a:rPr lang="he-IL" altLang="he-IL" sz="1400">
                <a:solidFill>
                  <a:srgbClr val="000000"/>
                </a:solidFill>
              </a:rPr>
              <a:t>מעלה גדולה שאין למעלה ממנה</a:t>
            </a:r>
            <a:r>
              <a:rPr lang="ar-SA" altLang="he-IL" sz="1400">
                <a:solidFill>
                  <a:srgbClr val="000000"/>
                </a:solidFill>
              </a:rPr>
              <a:t> – </a:t>
            </a:r>
            <a:r>
              <a:rPr lang="he-IL" altLang="he-IL" sz="1400">
                <a:solidFill>
                  <a:srgbClr val="000000"/>
                </a:solidFill>
              </a:rPr>
              <a:t>זה המחזיק ביד ישראל שֶׁמָּךְ </a:t>
            </a:r>
            <a:r>
              <a:rPr lang="he-IL" altLang="he-IL" sz="1200" i="1">
                <a:solidFill>
                  <a:srgbClr val="000000"/>
                </a:solidFill>
              </a:rPr>
              <a:t>(שנעשה עני)</a:t>
            </a:r>
            <a:r>
              <a:rPr lang="he-IL" altLang="he-IL" sz="1400">
                <a:solidFill>
                  <a:srgbClr val="000000"/>
                </a:solidFill>
              </a:rPr>
              <a:t> ונותן לו מתנה או הלוואה או עושה עמו שותפות או ממציא לו מלאכה כדי לחזק את ידו ... החזק בו עד שלא ייפול ויצטרך</a:t>
            </a:r>
            <a:r>
              <a:rPr lang="ar-SA" altLang="he-IL" sz="1400">
                <a:solidFill>
                  <a:srgbClr val="000000"/>
                </a:solidFill>
              </a:rPr>
              <a:t>.</a:t>
            </a:r>
            <a:endParaRPr lang="en-US" altLang="he-IL" sz="1400">
              <a:solidFill>
                <a:srgbClr val="000000"/>
              </a:solidFill>
            </a:endParaRPr>
          </a:p>
          <a:p>
            <a:pPr algn="just" fontAlgn="base">
              <a:spcBef>
                <a:spcPct val="0"/>
              </a:spcBef>
              <a:spcAft>
                <a:spcPct val="0"/>
              </a:spcAft>
            </a:pPr>
            <a:r>
              <a:rPr lang="he-IL" altLang="he-IL" sz="1400">
                <a:solidFill>
                  <a:srgbClr val="000000"/>
                </a:solidFill>
              </a:rPr>
              <a:t>פחות מזה </a:t>
            </a:r>
            <a:r>
              <a:rPr lang="ar-SA" altLang="he-IL" sz="1400">
                <a:solidFill>
                  <a:srgbClr val="000000"/>
                </a:solidFill>
              </a:rPr>
              <a:t>– </a:t>
            </a:r>
            <a:r>
              <a:rPr lang="he-IL" altLang="he-IL" sz="1400">
                <a:solidFill>
                  <a:srgbClr val="000000"/>
                </a:solidFill>
              </a:rPr>
              <a:t>הנותן צדקה לעניים ולא ידע למי נתן ולא ידע העני ממי לקח</a:t>
            </a:r>
            <a:r>
              <a:rPr lang="ar-SA" altLang="he-IL" sz="1400">
                <a:solidFill>
                  <a:srgbClr val="000000"/>
                </a:solidFill>
              </a:rPr>
              <a:t>; </a:t>
            </a:r>
            <a:r>
              <a:rPr lang="he-IL" altLang="he-IL" sz="1400">
                <a:solidFill>
                  <a:srgbClr val="000000"/>
                </a:solidFill>
              </a:rPr>
              <a:t>שהרי זו מצווה לשמה... </a:t>
            </a:r>
            <a:endParaRPr lang="en-US" altLang="he-IL" sz="1400">
              <a:solidFill>
                <a:srgbClr val="000000"/>
              </a:solidFill>
            </a:endParaRPr>
          </a:p>
          <a:p>
            <a:pPr algn="just" fontAlgn="base">
              <a:spcBef>
                <a:spcPct val="0"/>
              </a:spcBef>
              <a:spcAft>
                <a:spcPct val="0"/>
              </a:spcAft>
            </a:pPr>
            <a:r>
              <a:rPr lang="he-IL" altLang="he-IL" sz="1400">
                <a:solidFill>
                  <a:srgbClr val="000000"/>
                </a:solidFill>
              </a:rPr>
              <a:t>וקרוב לזה </a:t>
            </a:r>
            <a:r>
              <a:rPr lang="ar-SA" altLang="he-IL" sz="1400">
                <a:solidFill>
                  <a:srgbClr val="000000"/>
                </a:solidFill>
              </a:rPr>
              <a:t>– </a:t>
            </a:r>
            <a:r>
              <a:rPr lang="he-IL" altLang="he-IL" sz="1400">
                <a:solidFill>
                  <a:srgbClr val="000000"/>
                </a:solidFill>
              </a:rPr>
              <a:t>הנותן לתוך קופה של צדקה...</a:t>
            </a:r>
            <a:endParaRPr lang="en-US" altLang="he-IL" sz="1400">
              <a:solidFill>
                <a:srgbClr val="000000"/>
              </a:solidFill>
            </a:endParaRPr>
          </a:p>
          <a:p>
            <a:pPr algn="just" fontAlgn="base">
              <a:spcBef>
                <a:spcPct val="0"/>
              </a:spcBef>
              <a:spcAft>
                <a:spcPct val="0"/>
              </a:spcAft>
            </a:pPr>
            <a:r>
              <a:rPr lang="he-IL" altLang="he-IL" sz="1400">
                <a:solidFill>
                  <a:srgbClr val="000000"/>
                </a:solidFill>
              </a:rPr>
              <a:t>פחות מזה – שידע הנותן למי ייתן ולא ידע העני ממי לקח</a:t>
            </a:r>
            <a:r>
              <a:rPr lang="ar-SA" altLang="he-IL" sz="1400">
                <a:solidFill>
                  <a:srgbClr val="000000"/>
                </a:solidFill>
              </a:rPr>
              <a:t>,</a:t>
            </a:r>
            <a:r>
              <a:rPr lang="he-IL" altLang="he-IL" sz="1400">
                <a:solidFill>
                  <a:srgbClr val="000000"/>
                </a:solidFill>
              </a:rPr>
              <a:t> כגון גדולי החכמים שהיו הולכין בסתר ומשליכין המעות בפתחי העניים</a:t>
            </a:r>
            <a:r>
              <a:rPr lang="ar-SA" altLang="he-IL" sz="1400">
                <a:solidFill>
                  <a:srgbClr val="000000"/>
                </a:solidFill>
              </a:rPr>
              <a:t>. </a:t>
            </a:r>
            <a:r>
              <a:rPr lang="he-IL" altLang="he-IL" sz="1400">
                <a:solidFill>
                  <a:srgbClr val="000000"/>
                </a:solidFill>
              </a:rPr>
              <a:t>וכזה ראוי לעשות...</a:t>
            </a:r>
            <a:endParaRPr lang="en-US" altLang="he-IL" sz="1400">
              <a:solidFill>
                <a:srgbClr val="000000"/>
              </a:solidFill>
            </a:endParaRPr>
          </a:p>
          <a:p>
            <a:pPr algn="just" fontAlgn="base">
              <a:spcBef>
                <a:spcPct val="0"/>
              </a:spcBef>
              <a:spcAft>
                <a:spcPct val="0"/>
              </a:spcAft>
            </a:pPr>
            <a:r>
              <a:rPr lang="he-IL" altLang="he-IL" sz="1400">
                <a:solidFill>
                  <a:srgbClr val="000000"/>
                </a:solidFill>
              </a:rPr>
              <a:t>פחות מזה </a:t>
            </a:r>
            <a:r>
              <a:rPr lang="ar-SA" altLang="he-IL" sz="1400">
                <a:solidFill>
                  <a:srgbClr val="000000"/>
                </a:solidFill>
              </a:rPr>
              <a:t>– </a:t>
            </a:r>
            <a:r>
              <a:rPr lang="he-IL" altLang="he-IL" sz="1400">
                <a:solidFill>
                  <a:srgbClr val="000000"/>
                </a:solidFill>
              </a:rPr>
              <a:t>שידע העני ממי נטל ולא ידע הנותן...</a:t>
            </a:r>
            <a:endParaRPr lang="en-US" altLang="he-IL" sz="1400">
              <a:solidFill>
                <a:srgbClr val="000000"/>
              </a:solidFill>
            </a:endParaRPr>
          </a:p>
          <a:p>
            <a:pPr algn="just" fontAlgn="base">
              <a:spcBef>
                <a:spcPct val="0"/>
              </a:spcBef>
              <a:spcAft>
                <a:spcPct val="0"/>
              </a:spcAft>
            </a:pPr>
            <a:r>
              <a:rPr lang="he-IL" altLang="he-IL" sz="1400">
                <a:solidFill>
                  <a:srgbClr val="000000"/>
                </a:solidFill>
              </a:rPr>
              <a:t>פחות מזה </a:t>
            </a:r>
            <a:r>
              <a:rPr lang="ar-SA" altLang="he-IL" sz="1400">
                <a:solidFill>
                  <a:srgbClr val="000000"/>
                </a:solidFill>
              </a:rPr>
              <a:t>– </a:t>
            </a:r>
            <a:r>
              <a:rPr lang="he-IL" altLang="he-IL" sz="1400">
                <a:solidFill>
                  <a:srgbClr val="000000"/>
                </a:solidFill>
              </a:rPr>
              <a:t>שייתן לו בידו קודם שישאל</a:t>
            </a:r>
            <a:r>
              <a:rPr lang="ar-SA" altLang="he-IL" sz="1400">
                <a:solidFill>
                  <a:srgbClr val="000000"/>
                </a:solidFill>
              </a:rPr>
              <a:t>.</a:t>
            </a:r>
            <a:endParaRPr lang="en-US" altLang="he-IL" sz="1400">
              <a:solidFill>
                <a:srgbClr val="000000"/>
              </a:solidFill>
            </a:endParaRPr>
          </a:p>
          <a:p>
            <a:pPr algn="just" fontAlgn="base">
              <a:spcBef>
                <a:spcPct val="0"/>
              </a:spcBef>
              <a:spcAft>
                <a:spcPct val="0"/>
              </a:spcAft>
            </a:pPr>
            <a:r>
              <a:rPr lang="he-IL" altLang="he-IL" sz="1400">
                <a:solidFill>
                  <a:srgbClr val="000000"/>
                </a:solidFill>
              </a:rPr>
              <a:t>פחות מזה </a:t>
            </a:r>
            <a:r>
              <a:rPr lang="ar-SA" altLang="he-IL" sz="1400">
                <a:solidFill>
                  <a:srgbClr val="000000"/>
                </a:solidFill>
              </a:rPr>
              <a:t>– </a:t>
            </a:r>
            <a:r>
              <a:rPr lang="he-IL" altLang="he-IL" sz="1400">
                <a:solidFill>
                  <a:srgbClr val="000000"/>
                </a:solidFill>
              </a:rPr>
              <a:t>שייתן לו אחר שישאל</a:t>
            </a:r>
            <a:r>
              <a:rPr lang="ar-SA" altLang="he-IL" sz="1400">
                <a:solidFill>
                  <a:srgbClr val="000000"/>
                </a:solidFill>
              </a:rPr>
              <a:t>.</a:t>
            </a:r>
            <a:endParaRPr lang="en-US" altLang="he-IL" sz="1400">
              <a:solidFill>
                <a:srgbClr val="000000"/>
              </a:solidFill>
            </a:endParaRPr>
          </a:p>
          <a:p>
            <a:pPr algn="just" fontAlgn="base">
              <a:spcBef>
                <a:spcPct val="0"/>
              </a:spcBef>
              <a:spcAft>
                <a:spcPct val="0"/>
              </a:spcAft>
            </a:pPr>
            <a:r>
              <a:rPr lang="he-IL" altLang="he-IL" sz="1400">
                <a:solidFill>
                  <a:srgbClr val="000000"/>
                </a:solidFill>
              </a:rPr>
              <a:t>פחות מזה </a:t>
            </a:r>
            <a:r>
              <a:rPr lang="ar-SA" altLang="he-IL" sz="1400">
                <a:solidFill>
                  <a:srgbClr val="000000"/>
                </a:solidFill>
              </a:rPr>
              <a:t>– </a:t>
            </a:r>
            <a:r>
              <a:rPr lang="he-IL" altLang="he-IL" sz="1400">
                <a:solidFill>
                  <a:srgbClr val="000000"/>
                </a:solidFill>
              </a:rPr>
              <a:t>שייתן לו פחות מן הראוי בסבר פנים יפות</a:t>
            </a:r>
            <a:r>
              <a:rPr lang="ar-SA" altLang="he-IL" sz="1400">
                <a:solidFill>
                  <a:srgbClr val="000000"/>
                </a:solidFill>
              </a:rPr>
              <a:t>.</a:t>
            </a:r>
            <a:endParaRPr lang="en-US" altLang="he-IL" sz="1400">
              <a:solidFill>
                <a:srgbClr val="000000"/>
              </a:solidFill>
            </a:endParaRPr>
          </a:p>
          <a:p>
            <a:pPr algn="just" fontAlgn="base">
              <a:spcBef>
                <a:spcPct val="0"/>
              </a:spcBef>
              <a:spcAft>
                <a:spcPct val="0"/>
              </a:spcAft>
            </a:pPr>
            <a:r>
              <a:rPr lang="he-IL" altLang="he-IL" sz="1400">
                <a:solidFill>
                  <a:srgbClr val="000000"/>
                </a:solidFill>
              </a:rPr>
              <a:t>פחות מזה </a:t>
            </a:r>
            <a:r>
              <a:rPr lang="ar-SA" altLang="he-IL" sz="1400">
                <a:solidFill>
                  <a:srgbClr val="000000"/>
                </a:solidFill>
              </a:rPr>
              <a:t>–</a:t>
            </a:r>
            <a:r>
              <a:rPr lang="he-IL" altLang="he-IL" sz="1400">
                <a:solidFill>
                  <a:srgbClr val="000000"/>
                </a:solidFill>
              </a:rPr>
              <a:t> שייתן לו בעצב</a:t>
            </a:r>
            <a:r>
              <a:rPr lang="ar-SA" altLang="he-IL" sz="1400">
                <a:solidFill>
                  <a:srgbClr val="000000"/>
                </a:solidFill>
              </a:rPr>
              <a:t>.</a:t>
            </a:r>
            <a:endParaRPr lang="he-IL" altLang="he-IL" sz="1400">
              <a:solidFill>
                <a:srgbClr val="000000"/>
              </a:solidFill>
            </a:endParaRPr>
          </a:p>
          <a:p>
            <a:pPr fontAlgn="base">
              <a:spcBef>
                <a:spcPct val="0"/>
              </a:spcBef>
              <a:spcAft>
                <a:spcPct val="0"/>
              </a:spcAft>
            </a:pPr>
            <a:r>
              <a:rPr lang="he-IL" altLang="he-IL" sz="1000">
                <a:solidFill>
                  <a:srgbClr val="000000"/>
                </a:solidFill>
              </a:rPr>
              <a:t>(משנה תורה, פרק י', הלכות מתנות עניים, הלכות א'-ט"ו)</a:t>
            </a:r>
            <a:endParaRPr lang="ar-SA" altLang="he-IL" sz="1000">
              <a:solidFill>
                <a:srgbClr val="000000"/>
              </a:solidFill>
            </a:endParaRPr>
          </a:p>
        </p:txBody>
      </p:sp>
      <p:grpSp>
        <p:nvGrpSpPr>
          <p:cNvPr id="50180" name="Group 4"/>
          <p:cNvGrpSpPr>
            <a:grpSpLocks/>
          </p:cNvGrpSpPr>
          <p:nvPr/>
        </p:nvGrpSpPr>
        <p:grpSpPr bwMode="auto">
          <a:xfrm>
            <a:off x="1703389" y="188913"/>
            <a:ext cx="8497887" cy="6553200"/>
            <a:chOff x="113" y="119"/>
            <a:chExt cx="5353" cy="4128"/>
          </a:xfrm>
        </p:grpSpPr>
        <p:sp>
          <p:nvSpPr>
            <p:cNvPr id="50181" name="Text Box 5"/>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50182"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0183" name="Text Box 7"/>
          <p:cNvSpPr txBox="1">
            <a:spLocks noChangeArrowheads="1"/>
          </p:cNvSpPr>
          <p:nvPr/>
        </p:nvSpPr>
        <p:spPr bwMode="auto">
          <a:xfrm>
            <a:off x="1847850" y="4919663"/>
            <a:ext cx="4464050" cy="1389062"/>
          </a:xfrm>
          <a:prstGeom prst="rect">
            <a:avLst/>
          </a:prstGeom>
          <a:solidFill>
            <a:schemeClr val="bg1"/>
          </a:solidFill>
          <a:ln w="158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1200" b="1">
                <a:solidFill>
                  <a:srgbClr val="000000"/>
                </a:solidFill>
              </a:rPr>
              <a:t>שאלות למחשבה:</a:t>
            </a:r>
          </a:p>
          <a:p>
            <a:pPr fontAlgn="base">
              <a:spcBef>
                <a:spcPct val="50000"/>
              </a:spcBef>
              <a:spcAft>
                <a:spcPct val="0"/>
              </a:spcAft>
            </a:pPr>
            <a:r>
              <a:rPr lang="he-IL" altLang="he-IL" sz="1200">
                <a:solidFill>
                  <a:srgbClr val="000000"/>
                </a:solidFill>
              </a:rPr>
              <a:t>מי יותר נתרם מנתינת הצדקה התורם או המקבל?  </a:t>
            </a:r>
          </a:p>
          <a:p>
            <a:pPr fontAlgn="base">
              <a:spcBef>
                <a:spcPct val="50000"/>
              </a:spcBef>
              <a:spcAft>
                <a:spcPct val="0"/>
              </a:spcAft>
            </a:pPr>
            <a:r>
              <a:rPr lang="he-IL" altLang="he-IL" sz="1200">
                <a:solidFill>
                  <a:srgbClr val="000000"/>
                </a:solidFill>
              </a:rPr>
              <a:t>איזה דירוג הרמב"ם עושה בנושא נתינת הצדקה?</a:t>
            </a:r>
          </a:p>
          <a:p>
            <a:pPr fontAlgn="base">
              <a:spcBef>
                <a:spcPct val="50000"/>
              </a:spcBef>
              <a:spcAft>
                <a:spcPct val="0"/>
              </a:spcAft>
            </a:pPr>
            <a:r>
              <a:rPr lang="he-IL" altLang="he-IL" sz="1200">
                <a:solidFill>
                  <a:srgbClr val="000000"/>
                </a:solidFill>
              </a:rPr>
              <a:t>האם אתם מסכימים עם הרמב"ם שבכל מצב ראוי לתת צדקה, גם בעצב?</a:t>
            </a:r>
          </a:p>
          <a:p>
            <a:pPr fontAlgn="base">
              <a:spcBef>
                <a:spcPct val="50000"/>
              </a:spcBef>
              <a:spcAft>
                <a:spcPct val="0"/>
              </a:spcAft>
            </a:pPr>
            <a:r>
              <a:rPr lang="he-IL" altLang="he-IL" sz="1200">
                <a:solidFill>
                  <a:srgbClr val="000000"/>
                </a:solidFill>
              </a:rPr>
              <a:t>מהי לדעתכם המידה הנכונה של נתינת צדקה בחיי היומיום?</a:t>
            </a:r>
          </a:p>
        </p:txBody>
      </p:sp>
      <p:sp>
        <p:nvSpPr>
          <p:cNvPr id="50184" name="Rectangle 8"/>
          <p:cNvSpPr>
            <a:spLocks noChangeArrowheads="1"/>
          </p:cNvSpPr>
          <p:nvPr/>
        </p:nvSpPr>
        <p:spPr bwMode="auto">
          <a:xfrm>
            <a:off x="2279650" y="756891"/>
            <a:ext cx="7848600"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המילה </a:t>
            </a:r>
            <a:r>
              <a:rPr lang="he-IL" altLang="he-IL" sz="1400" b="1" dirty="0">
                <a:solidFill>
                  <a:srgbClr val="000000"/>
                </a:solidFill>
                <a:latin typeface="Times New Roman" panose="02020603050405020304" pitchFamily="18" charset="0"/>
                <a:cs typeface="Times New Roman" panose="02020603050405020304" pitchFamily="18" charset="0"/>
              </a:rPr>
              <a:t>צדקה</a:t>
            </a:r>
            <a:r>
              <a:rPr lang="he-IL" altLang="he-IL" sz="1400" dirty="0">
                <a:solidFill>
                  <a:srgbClr val="000000"/>
                </a:solidFill>
                <a:latin typeface="Times New Roman" panose="02020603050405020304" pitchFamily="18" charset="0"/>
                <a:cs typeface="Times New Roman" panose="02020603050405020304" pitchFamily="18" charset="0"/>
              </a:rPr>
              <a:t> – היא המונח בו משתמשים בתורה למושג הנתינה לנזקק – יכולה להתפרש גם במובן של "צדק". צדקה יכולה להגיע בצורות שונות. צדקה, מלבד נתינת כסף,  יכולה להיות גם נתינה בסיסית, כמו להציע למישהו טרמפ או לשאת את משאו הכבד של ידיד. צדקה יכולה גם ללבוש צורות "רוחניות" יותר – לעודד חבר השרוי בדיכאון או לחלוק את הידע והתובנות שלנו עם אדם אחר. תהא אשר תהא הצורה שהצדקה מופיעה בה, התורה רואה בשימור כבודו העצמי של המקבל חלק חשוב מאוד במצוות הצדקה. בהתאם לכך ניסח הרמב"ם (רבי משה בן מיימון, </a:t>
            </a:r>
            <a:r>
              <a:rPr lang="he-IL" altLang="he-IL" sz="1400" dirty="0" err="1">
                <a:solidFill>
                  <a:srgbClr val="000000"/>
                </a:solidFill>
                <a:latin typeface="Times New Roman" panose="02020603050405020304" pitchFamily="18" charset="0"/>
                <a:cs typeface="Times New Roman" panose="02020603050405020304" pitchFamily="18" charset="0"/>
              </a:rPr>
              <a:t>1135–1204</a:t>
            </a:r>
            <a:r>
              <a:rPr lang="he-IL" altLang="he-IL" sz="1400" dirty="0">
                <a:solidFill>
                  <a:srgbClr val="000000"/>
                </a:solidFill>
                <a:latin typeface="Times New Roman" panose="02020603050405020304" pitchFamily="18" charset="0"/>
                <a:cs typeface="Times New Roman" panose="02020603050405020304" pitchFamily="18" charset="0"/>
              </a:rPr>
              <a:t>) רשימה שבה מפורטות שמונה רמות של נתינה התואמות את דרגות הרגישות של הנותן לצרכיו ולרגשותיו של המקבל.</a:t>
            </a:r>
          </a:p>
        </p:txBody>
      </p:sp>
    </p:spTree>
    <p:extLst>
      <p:ext uri="{BB962C8B-B14F-4D97-AF65-F5344CB8AC3E}">
        <p14:creationId xmlns:p14="http://schemas.microsoft.com/office/powerpoint/2010/main" xmlns="" val="3480606127"/>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223</Words>
  <Application>Microsoft Office PowerPoint</Application>
  <PresentationFormat>מותאם אישית</PresentationFormat>
  <Paragraphs>20</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נתינת צדקה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נתינת צדקה</dc:title>
  <dc:creator>עמית</dc:creator>
  <cp:lastModifiedBy>home</cp:lastModifiedBy>
  <cp:revision>1</cp:revision>
  <dcterms:created xsi:type="dcterms:W3CDTF">2014-11-04T13:21:21Z</dcterms:created>
  <dcterms:modified xsi:type="dcterms:W3CDTF">2018-07-12T12:43:51Z</dcterms:modified>
</cp:coreProperties>
</file>