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7"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62" autoAdjust="0"/>
    <p:restoredTop sz="94669" autoAdjust="0"/>
  </p:normalViewPr>
  <p:slideViewPr>
    <p:cSldViewPr snapToGrid="0">
      <p:cViewPr varScale="1">
        <p:scale>
          <a:sx n="75" d="100"/>
          <a:sy n="75" d="100"/>
        </p:scale>
        <p:origin x="1506"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1346200" y="406399"/>
            <a:ext cx="8198810" cy="455105"/>
          </a:xfrm>
        </p:spPr>
        <p:txBody>
          <a:bodyPr/>
          <a:lstStyle/>
          <a:p>
            <a:r>
              <a:rPr lang="he-IL" dirty="0" smtClean="0"/>
              <a:t>"למשק ולנשק" יתרונות ואתגרים של המודל הכלכלי של הפלמ"ח אז והיום –אשכול מידע ומבואות </a:t>
            </a:r>
            <a:r>
              <a:rPr lang="he-IL" smtClean="0"/>
              <a:t>– שיעור 7 כתיבה: </a:t>
            </a:r>
            <a:r>
              <a:rPr lang="he-IL" dirty="0" smtClean="0"/>
              <a:t>צוריאל אסף.</a:t>
            </a:r>
            <a:endParaRPr lang="he-IL" dirty="0"/>
          </a:p>
        </p:txBody>
      </p:sp>
      <p:sp>
        <p:nvSpPr>
          <p:cNvPr id="12" name="מלבן 11"/>
          <p:cNvSpPr/>
          <p:nvPr/>
        </p:nvSpPr>
        <p:spPr>
          <a:xfrm>
            <a:off x="6748470" y="861504"/>
            <a:ext cx="2796540" cy="2630996"/>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"למשק ולנשק" הינה סיסמה שמגלמת את המודל המרכזי בו פעל הפלמ"ח. גרעינים שהשתלבו בעבודת אדמה במשקי קיבוצים ובכך מימנו למעשה את המשימה הלאומית לשמה התגייסו- ההכשרה והאימונים להגנה על היישוב. </a:t>
            </a:r>
          </a:p>
          <a:p>
            <a:pPr algn="just">
              <a:spcAft>
                <a:spcPts val="600"/>
              </a:spcAft>
            </a:pPr>
            <a:r>
              <a:rPr lang="he-IL" sz="950" b="1" dirty="0">
                <a:solidFill>
                  <a:schemeClr val="bg1"/>
                </a:solidFill>
                <a:latin typeface="Levenim MT" panose="02010502060101010101" pitchFamily="2" charset="-79"/>
                <a:cs typeface="Levenim MT" panose="02010502060101010101" pitchFamily="2" charset="-79"/>
              </a:rPr>
              <a:t> </a:t>
            </a:r>
            <a:r>
              <a:rPr lang="he-IL" sz="950" b="1" dirty="0" smtClean="0">
                <a:solidFill>
                  <a:schemeClr val="bg1"/>
                </a:solidFill>
                <a:latin typeface="Levenim MT" panose="02010502060101010101" pitchFamily="2" charset="-79"/>
                <a:cs typeface="Levenim MT" panose="02010502060101010101" pitchFamily="2" charset="-79"/>
              </a:rPr>
              <a:t>מודל זה הינו אחת התרומות המרכזיות שיצר הפלמ"ח והשפעתה מורגשת היטב בתכנית המנהיגות של השומר החדש שלמעשה משמרת את אותו המודל גם כחלוף שבעים שנה. ואולם בחינת פרק העיצוב של שיטה זו עשויה ללמדנו על האתגרים והיתרונות של השיטה. אתגרים ויתרונות שחלקם רלוונטיים עד היום ונקל יהיה לנו להתמודד איתם בדרך שהתמודדו בעבר וחלקם שנתחדשו עשויים להראות לנו באור חדש לעומת התמודדות המייסדים.</a:t>
            </a:r>
          </a:p>
          <a:p>
            <a:pPr algn="just">
              <a:spcAft>
                <a:spcPts val="600"/>
              </a:spcAft>
            </a:pPr>
            <a:endParaRPr lang="he-IL" sz="950" b="1" dirty="0" smtClean="0">
              <a:solidFill>
                <a:schemeClr val="bg1"/>
              </a:solidFill>
              <a:latin typeface="Levenim MT" panose="02010502060101010101" pitchFamily="2" charset="-79"/>
              <a:cs typeface="Levenim MT" panose="02010502060101010101" pitchFamily="2" charset="-79"/>
            </a:endParaRPr>
          </a:p>
          <a:p>
            <a:pPr algn="just">
              <a:spcAft>
                <a:spcPts val="600"/>
              </a:spcAft>
            </a:pPr>
            <a:endParaRPr lang="he-IL" sz="950" b="1" dirty="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a:t>
            </a:r>
            <a:r>
              <a:rPr lang="he-IL" sz="950" b="1" dirty="0" smtClean="0">
                <a:solidFill>
                  <a:srgbClr val="5E4D36"/>
                </a:solidFill>
                <a:latin typeface="Levenim MT" panose="02010502060101010101" pitchFamily="2" charset="-79"/>
                <a:cs typeface="Levenim MT" panose="02010502060101010101" pitchFamily="2" charset="-79"/>
              </a:rPr>
              <a:t>. </a:t>
            </a:r>
            <a:r>
              <a:rPr lang="he-IL" sz="950" b="1" i="1" dirty="0" smtClean="0">
                <a:solidFill>
                  <a:srgbClr val="5E4D36"/>
                </a:solidFill>
                <a:latin typeface="Levenim MT" panose="02010502060101010101" pitchFamily="2" charset="-79"/>
                <a:cs typeface="Levenim MT" panose="02010502060101010101" pitchFamily="2" charset="-79"/>
              </a:rPr>
              <a:t>תמצית מהישיבה בה מחליט הקיבוץ המאוחד לקלוט את הפלמ"ח- קיבוץ נען אוגוסט 1942-</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a:t>
            </a:r>
            <a:r>
              <a:rPr lang="he-IL" sz="800" b="1" dirty="0" smtClean="0">
                <a:solidFill>
                  <a:srgbClr val="5E4D36"/>
                </a:solidFill>
                <a:latin typeface="Levenim MT" panose="02010502060101010101" pitchFamily="2" charset="-79"/>
                <a:cs typeface="Levenim MT" panose="02010502060101010101" pitchFamily="2" charset="-79"/>
              </a:rPr>
              <a:t>את הדיון פתחו טבנקין ואידלסון שהשתייכו למנהיגות הפוליטית אידאולוגית של הקיבוץ. נקודת המוצא של שניהם הייתה מצב המלחמה.. ואולם לא בשל הנימוקים האידאליסטיים צריך לקלוט את הפלמ"ח, אלא בשל סיבות כלכליות : יש מחסור בכוח אדם.. יש ביקוש שמאפשר הגדלת ייצור. קליטת פלוגות הפלמ"ח לא זו בלבד שלא תפגע ביעילות הכלכלית של המשקים..</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אלא תביא להגברת הייצור, תמנע סגירתם של ענפים שמרחפת עליהם סכנת חיסול, ותעלה את התפוקה של המשק במידה כזאת, שהעניין ישתלם מבחינה כלכלית.. הגדיל לעשות אידלסון, שהביא חישובים מדוקדקים כמה ימים בשנה צריך איש פלמ"ח לעבוד כדי לכסות את העלות של אחזקתו במשק.. הוא צריך לעבוד פחות מחבר משק, שכן אין לחשב לו.. בעל משפחה שצריך לשלם תמורת חינוך ילדיו ואחזקתם. "השורה התחתונה" של החשבון.. שהפלמחניק יוכל להתאמן 102 ימים בשנה ולעבוד 175 יום ולכסות בכך את הוצאות אחזקתו. </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 לכן יצא שמוליק הפטר נגד הרצון להוכיח שהעניין הזה שהוא הכרחי הוא מוצדק גם במובן הכלכלי.. </a:t>
            </a:r>
            <a:r>
              <a:rPr lang="he-IL" sz="800" b="1" dirty="0" err="1" smtClean="0">
                <a:solidFill>
                  <a:srgbClr val="5E4D36"/>
                </a:solidFill>
                <a:latin typeface="Levenim MT" panose="02010502060101010101" pitchFamily="2" charset="-79"/>
                <a:cs typeface="Levenim MT" panose="02010502060101010101" pitchFamily="2" charset="-79"/>
              </a:rPr>
              <a:t>המשקיסטים</a:t>
            </a:r>
            <a:r>
              <a:rPr lang="he-IL" sz="800" b="1" dirty="0" smtClean="0">
                <a:solidFill>
                  <a:srgbClr val="5E4D36"/>
                </a:solidFill>
                <a:latin typeface="Levenim MT" panose="02010502060101010101" pitchFamily="2" charset="-79"/>
                <a:cs typeface="Levenim MT" panose="02010502060101010101" pitchFamily="2" charset="-79"/>
              </a:rPr>
              <a:t> התנבאו כולם בלשון אחת:</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טקסט</a:t>
            </a: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החישוב הכלכלי- כביכול של אידלסון פשטני ומלא הנחות אופטימיסטיות מעבר לסביר. החשבון הזה, הגורס שאפשר לעבוד רק שני שלישים מימי השנה.. אם הוא באמת נכון, כי אז כל חישובי העבודה של חברי המשקים עד עתה מוטעים מעיקרם. תפוקתו של צעיר עירוני, חסר ניסיון בעבודה בכלל ובעבודה חקלאית בפרט, היא מטבע הדברים ירודה. ומה עוד שצעיר זה מתייחס לעבודה כאל עונש על חטא שלא חטא, ועובד כמי שכפאו שד. זהו כוח אדם לא מקצועי ולא קבוע שלא ניתן לשבצו בענפים. כך שהרעיון .. יפה בתיאוריה אך חסר בסיס במציאות. </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a:t>
            </a:r>
            <a:r>
              <a:rPr lang="he-IL" sz="800" b="1" dirty="0">
                <a:solidFill>
                  <a:srgbClr val="5E4D36"/>
                </a:solidFill>
                <a:latin typeface="Levenim MT" panose="02010502060101010101" pitchFamily="2" charset="-79"/>
                <a:cs typeface="Levenim MT" panose="02010502060101010101" pitchFamily="2" charset="-79"/>
              </a:rPr>
              <a:t>היה חשוב שההחלטה תתקבל לא רק כפרי הכורח ההיסטורי המוטל על הקיבוץ, אלא גם כמשימה אפשרית, ואולי אפילו מועילה. האיש שתרם תרומה חשובה לשכנוע החברים היה אברהם </a:t>
            </a:r>
            <a:r>
              <a:rPr lang="he-IL" sz="800" b="1" dirty="0" err="1">
                <a:solidFill>
                  <a:srgbClr val="5E4D36"/>
                </a:solidFill>
                <a:latin typeface="Levenim MT" panose="02010502060101010101" pitchFamily="2" charset="-79"/>
                <a:cs typeface="Levenim MT" panose="02010502060101010101" pitchFamily="2" charset="-79"/>
              </a:rPr>
              <a:t>שחטר</a:t>
            </a:r>
            <a:r>
              <a:rPr lang="he-IL" sz="800" b="1" dirty="0">
                <a:solidFill>
                  <a:srgbClr val="5E4D36"/>
                </a:solidFill>
                <a:latin typeface="Levenim MT" panose="02010502060101010101" pitchFamily="2" charset="-79"/>
                <a:cs typeface="Levenim MT" panose="02010502060101010101" pitchFamily="2" charset="-79"/>
              </a:rPr>
              <a:t>..שיצא להתמודד עם טענות החברים שהתריעו נגד אשליות השיקול הכלכלי. </a:t>
            </a:r>
            <a:r>
              <a:rPr lang="he-IL" sz="800" b="1" dirty="0" smtClean="0">
                <a:solidFill>
                  <a:srgbClr val="5E4D36"/>
                </a:solidFill>
                <a:latin typeface="Levenim MT" panose="02010502060101010101" pitchFamily="2" charset="-79"/>
                <a:cs typeface="Levenim MT" panose="02010502060101010101" pitchFamily="2" charset="-79"/>
              </a:rPr>
              <a:t>    :המקור </a:t>
            </a:r>
            <a:r>
              <a:rPr lang="he-IL" sz="800" b="1" dirty="0">
                <a:solidFill>
                  <a:srgbClr val="5E4D36"/>
                </a:solidFill>
                <a:latin typeface="Levenim MT" panose="02010502060101010101" pitchFamily="2" charset="-79"/>
                <a:cs typeface="Levenim MT" panose="02010502060101010101" pitchFamily="2" charset="-79"/>
              </a:rPr>
              <a:t>היחיד להשלמת כוח אדם לקיבוץ, הוא הנוער מתחת לגיל גיוס. אמנם צעירים אלה אינם יודעים לעבוד, והפריון שלהם נמוך, אבל אין מקור אחר </a:t>
            </a:r>
            <a:r>
              <a:rPr lang="he-IL" sz="800" b="1" dirty="0" smtClean="0">
                <a:solidFill>
                  <a:srgbClr val="5E4D36"/>
                </a:solidFill>
                <a:latin typeface="Levenim MT" panose="02010502060101010101" pitchFamily="2" charset="-79"/>
                <a:cs typeface="Levenim MT" panose="02010502060101010101" pitchFamily="2" charset="-79"/>
              </a:rPr>
              <a:t>לכוח </a:t>
            </a:r>
            <a:r>
              <a:rPr lang="he-IL" sz="800" b="1" dirty="0">
                <a:solidFill>
                  <a:srgbClr val="5E4D36"/>
                </a:solidFill>
                <a:latin typeface="Levenim MT" panose="02010502060101010101" pitchFamily="2" charset="-79"/>
                <a:cs typeface="Levenim MT" panose="02010502060101010101" pitchFamily="2" charset="-79"/>
              </a:rPr>
              <a:t>אדם, וכל תוספת מגדילה בסופו של חשבון את היקף הייצור, אפילו אם איננה היעילה ביותר. אך כיצד מביאים אותם אל הקיבוץ? הדרך היחידה היא להציג בפניהם אתגר לאומי, משמע לגייסם לכוח המגן. רק כך יהיה אפשר להביא לקיבוץ נוער ער ופטריוטי</a:t>
            </a:r>
            <a:r>
              <a:rPr lang="he-IL" sz="800" b="1"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ב</a:t>
            </a:r>
            <a:r>
              <a:rPr lang="he-IL" sz="950" b="1" dirty="0" smtClean="0">
                <a:solidFill>
                  <a:srgbClr val="5E4D36"/>
                </a:solidFill>
                <a:latin typeface="Levenim MT" panose="02010502060101010101" pitchFamily="2" charset="-79"/>
                <a:cs typeface="Levenim MT" panose="02010502060101010101" pitchFamily="2" charset="-79"/>
              </a:rPr>
              <a:t>. </a:t>
            </a:r>
            <a:r>
              <a:rPr lang="he-IL" sz="950" b="1" i="1" u="sng" dirty="0" smtClean="0">
                <a:solidFill>
                  <a:srgbClr val="5E4D36"/>
                </a:solidFill>
                <a:latin typeface="Levenim MT" panose="02010502060101010101" pitchFamily="2" charset="-79"/>
                <a:cs typeface="Levenim MT" panose="02010502060101010101" pitchFamily="2" charset="-79"/>
              </a:rPr>
              <a:t>מחנות העבודה והאימונים בחישולם\ יגאל אלון-</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"...לא יצאו ימים מועטים עד שנתחוור לנו כי העבודה משפיעה רוב ברכה על המחנה הצבאי:     </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  א. חוסכת בהוצאות קיום המגויסים.     ב. מרחיקה סכנות בטלנות הרובצת לפתח.. ג. מחשלת גופו של החייל, מגבירה כושר סבילותו ומרעננת אותו בשמחת היצירה ד. מרגילה את האיש לעבודה ומקנה לו יסוד מקצועי ה. מביאה את הלוחמים לידי מגע הדוק עם הציבור החלוצי והיוצר, מחזקת את הכרתם הלאומית והחברתית ומוסיפה טעם לקיומם. </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ואמנם נמצאנו למדים כי עבודה משולבת יפה באימונים ובלחימה כמוה כאימון צבאי ממש.  אך שילוב העבודה והאימונים העלה גם בעיות שלא שוערו מראש:                א. לא תמיד שווה היה היחס של המתגייסים לעבודה ולאימונים. מהם ראו את האימונים עיקר ואת העבודה כטפל , שיש להפטר ממנו ככל האפשר ב. המשטר והנוהג השונים בימי עבודה ובימי אימונים שפטו ולבשו צורות ג. ראיית העבודה כעיקר המוסיף עניין לחיי החייל ואת האימונים כדבר המפריע ללימוד המקצוע ולקביעות בענף.</a:t>
            </a:r>
          </a:p>
          <a:p>
            <a:pPr>
              <a:spcAft>
                <a:spcPts val="600"/>
              </a:spcAft>
            </a:pPr>
            <a:r>
              <a:rPr lang="he-IL" sz="800" b="1" dirty="0" smtClean="0">
                <a:solidFill>
                  <a:srgbClr val="5E4D36"/>
                </a:solidFill>
                <a:latin typeface="Levenim MT" panose="02010502060101010101" pitchFamily="2" charset="-79"/>
                <a:cs typeface="Levenim MT" panose="02010502060101010101" pitchFamily="2" charset="-79"/>
              </a:rPr>
              <a:t>... בסיכום הישגי היחידות הועלו על נס לא רק הישגיהם הצבאיים, אלא גם בעבודת כפיים. אף כי אין לומר שהדברים התנהלו ללא תקלה, הנה בסופו של דבר נמצאה דרך זו יעילה מבחינה מקצועית, חינוכית וכלכלית...והיא שאפשרה לפלמ"ח קיום יציב, שאינו תלוי בכל זעזוע חולף.</a:t>
            </a:r>
            <a:r>
              <a:rPr lang="he-IL" sz="950" b="1" dirty="0" smtClean="0">
                <a:solidFill>
                  <a:srgbClr val="5E4D36"/>
                </a:solidFill>
                <a:latin typeface="Levenim MT" panose="02010502060101010101" pitchFamily="2" charset="-79"/>
                <a:cs typeface="Levenim MT" panose="02010502060101010101" pitchFamily="2" charset="-79"/>
              </a:rPr>
              <a:t>." </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pic>
        <p:nvPicPr>
          <p:cNvPr id="7" name="מציין מיקום של תמונה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7698" b="17698"/>
          <a:stretch>
            <a:fillRect/>
          </a:stretch>
        </p:blipFill>
        <p:spPr>
          <a:xfrm>
            <a:off x="2559050" y="4991100"/>
            <a:ext cx="1844675" cy="1725613"/>
          </a:xfrm>
        </p:spPr>
      </p:pic>
      <p:pic>
        <p:nvPicPr>
          <p:cNvPr id="6" name="מציין מיקום של תמונה 5"/>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8311" b="18311"/>
          <a:stretch>
            <a:fillRect/>
          </a:stretch>
        </p:blipFill>
        <p:spPr/>
      </p:pic>
      <p:sp>
        <p:nvSpPr>
          <p:cNvPr id="16" name="מלבן 15"/>
          <p:cNvSpPr/>
          <p:nvPr/>
        </p:nvSpPr>
        <p:spPr>
          <a:xfrm>
            <a:off x="6748470" y="3492500"/>
            <a:ext cx="2796540" cy="257622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   הדיון המייסד. ( מצוטט בדילוגים מתוך אניטה שפירא, "יגאל אלון: אביב </a:t>
            </a:r>
            <a:r>
              <a:rPr lang="he-IL" sz="800" b="1" dirty="0" err="1" smtClean="0">
                <a:solidFill>
                  <a:srgbClr val="5E4D36"/>
                </a:solidFill>
                <a:latin typeface="Levenim MT" panose="02010502060101010101" pitchFamily="2" charset="-79"/>
                <a:cs typeface="Levenim MT" panose="02010502060101010101" pitchFamily="2" charset="-79"/>
              </a:rPr>
              <a:t>חלדו</a:t>
            </a:r>
            <a:r>
              <a:rPr lang="he-IL" sz="800" b="1" dirty="0" smtClean="0">
                <a:solidFill>
                  <a:srgbClr val="5E4D36"/>
                </a:solidFill>
                <a:latin typeface="Levenim MT" panose="02010502060101010101" pitchFamily="2" charset="-79"/>
                <a:cs typeface="Levenim MT" panose="02010502060101010101" pitchFamily="2" charset="-79"/>
              </a:rPr>
              <a:t>" עמוד 215 ואילך).</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סכמו יחד את הדיון המייסד איזה יתרונות ואיזה חסרונות מוצגים כאן?</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חלקו את הנימוקים לערכיים ומעשיים ונסו להעריך מה חשוב יותר הערכי או המעשי?</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מה היתרונות והאתגרים שאתם מוצאים בשילוב משימה לאומית וכלכלה משקית חקלאית ? אלו מהם היו רלוונטיים כבר אז ואילו מהם חדשים ?</a:t>
            </a:r>
            <a:endParaRPr lang="he-IL" sz="800" b="1"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    המודל במבט מסכם. ( מצוטט מתוך יגאל אלון, מערכות פלמ"ח , מגמות ומעש. עמוד 30)</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מה היתרונות והאתגרים שמציין אלון במבט לאחור?</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מה אתם מוסיפים מניסיונכם ודעתכם ?</a:t>
            </a:r>
            <a:endParaRPr lang="he-IL" sz="800" b="1"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 כבעיות אלון מציין גם כאלו שהתייחסו לעבודה פחות מדי וגם כאלו שהתייחסו אליה יותר מדי, איך מגיעים ליחס נכון ?</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ג. כשהכרח הופך לאידאולוגיה- המצב בו המענה לצורך מעשי מוביל לדרך ערכית, מחליש את האידאולוגיה או דווקא להפך מעיד על חוזקה?</a:t>
            </a:r>
            <a:endParaRPr lang="he-IL" sz="800" b="1" dirty="0">
              <a:solidFill>
                <a:srgbClr val="5E4D36"/>
              </a:solidFill>
              <a:latin typeface="Levenim MT" panose="02010502060101010101" pitchFamily="2" charset="-79"/>
              <a:cs typeface="Levenim MT" panose="02010502060101010101" pitchFamily="2" charset="-79"/>
            </a:endParaRP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"למשק ולנשק" הנחיות למנחה ולמגיש השיעור</a:t>
            </a:r>
            <a:endParaRPr lang="he-IL" dirty="0"/>
          </a:p>
        </p:txBody>
      </p:sp>
      <p:sp>
        <p:nvSpPr>
          <p:cNvPr id="7" name="מציין מיקום תוכן 3"/>
          <p:cNvSpPr txBox="1">
            <a:spLocks/>
          </p:cNvSpPr>
          <p:nvPr/>
        </p:nvSpPr>
        <p:spPr>
          <a:xfrm>
            <a:off x="5524500" y="933450"/>
            <a:ext cx="4020510" cy="28575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1000" b="1" dirty="0" smtClean="0"/>
              <a:t>+ מטרה ופתיחה- </a:t>
            </a:r>
            <a:r>
              <a:rPr lang="he-IL" sz="1000" dirty="0" smtClean="0"/>
              <a:t>מטרת השיעור המוגדרת הינה בחינת מודל הפעילות המרכזי של הפלמ"ח שממשיך ומשפיע היום על יתרונותיו ואתגריו. אין כאן יומרה או אפשרות להכניס למסגרת כה מצומצמת את מכלול התרומות הפעולות והאישים של הפלמ"ח. ברם באופן מתבקש יש לפתוח את השיעור לפני חלוקת הדפים בסקירה מושגית רעיונית קצרה של הפלמ"ח, אפשר לבנות אותה סביב שאלת "</a:t>
            </a:r>
            <a:r>
              <a:rPr lang="he-IL" sz="1000" b="1" dirty="0" smtClean="0"/>
              <a:t>מה ידוע לכם על הפלמ"ח?" </a:t>
            </a:r>
            <a:r>
              <a:rPr lang="he-IL" sz="1000" dirty="0" smtClean="0"/>
              <a:t>יחד עם המשתתפים, על מנת ליישר קו על מהות הפלמ"ח תרומתו למעבר מהגנה סטטית להתקפית (עם פלוגות השדה ופלוגות הנודדת) ועוד בקווים כלליים. אפשר לדון גם בסמל הפלמ"ח המשלב חיטים וחרב ומופיע בדף הלימוד. הערת מבוא אחת חיונית לשיעור והיא ההבנה שראשית ההתארגנות הייתה ביזמה ומימון בריטי לנוכח חשש מפלישה נאצית אך לאחר התבוסה הנאצית בחזית מצרים, הבריטים נסוגו מהמימון והיישוב נאלץ למצוא דרך שתאפשר את המשך היוזמה או לפרק את המסגרת. זו הנקודה בה עלה מודל 'המשק והנשק' ונכנס כברירה אחרונה לשמירת המסגרת, באמצעות מימון עצמי של האימונים בעבודה חקלאית במשקי הקיבוצים. ואולם מודל זה לא התקבל כמובן מאליו אלא התמודד עם בעיות מגוונות זאת לצד תרומה משנית מכרעת למשק ולכוחות המגן ועל כך במקורות שלפניכם</a:t>
            </a:r>
            <a:r>
              <a:rPr lang="he-IL" sz="1000" dirty="0" smtClean="0"/>
              <a:t>.</a:t>
            </a:r>
            <a:endParaRPr lang="he-IL" sz="1000" dirty="0" smtClean="0"/>
          </a:p>
        </p:txBody>
      </p:sp>
      <p:sp>
        <p:nvSpPr>
          <p:cNvPr id="2" name="TextBox 1"/>
          <p:cNvSpPr txBox="1"/>
          <p:nvPr/>
        </p:nvSpPr>
        <p:spPr>
          <a:xfrm>
            <a:off x="419100" y="1082516"/>
            <a:ext cx="3835400" cy="2708434"/>
          </a:xfrm>
          <a:prstGeom prst="rect">
            <a:avLst/>
          </a:prstGeom>
          <a:noFill/>
        </p:spPr>
        <p:txBody>
          <a:bodyPr wrap="square" rtlCol="1">
            <a:spAutoFit/>
          </a:bodyPr>
          <a:lstStyle/>
          <a:p>
            <a:r>
              <a:rPr lang="he-IL" sz="1000" b="1" dirty="0"/>
              <a:t>+ חזון ומציאות סיכום ומסקנות- </a:t>
            </a:r>
            <a:r>
              <a:rPr lang="he-IL" sz="1000" dirty="0"/>
              <a:t>חלק מהביקורת על המודל הייתה שהוא פשוט לוקח הכרח והופך אותו לאידאולוגיה. "</a:t>
            </a:r>
            <a:r>
              <a:rPr lang="he-IL" sz="1000" b="1" dirty="0"/>
              <a:t>אומרים לנו שבצבא עוסק חייל בזמנו הפנוי בצחצוח, ואילו אצלנו הוא עובד. אין לנו צורך בתיאוריות האלו- יש לומר את האמת: עובדים בגלל חוסר אמצעים"</a:t>
            </a:r>
            <a:r>
              <a:rPr lang="he-IL" sz="1000" dirty="0"/>
              <a:t>... "פיתחו את רעיון העבודה בשביל הפלמ"ח. האנשים קיבלו זאת בלעג. לנו לא צריך להטיף מוסר על חיבה לעבודה.". ."כמובן, היה הרבה יותר פשוט והרבה יותר טוב, אילו אפשר היה לרכז בקסרקטין אנשים, להכשיר אותם, לחמש אותם, לתת להם שכר. למרבה הצער, זה לא היה אפשרי מסיבות תקציביות. אבל באותה נשימה כבר החל גלילי להפוך את ההכרח שלא יגונה לדבר-מה בעל ערך סגולי. תופעה זו חזרה על עצמה לא פעם בתולדות התנועה..." (הציטוטים מתוך אניטה שפירא שם עמוד 222-223). הנושא שלפנינו הינו מקרה מבחן מעניין למתח שבין חזון למציאות, האמנם חזון שמגיב למציאות ומתגבש כמענה לצורך בשטח מעיד על חולשתו ורפיונו או דווקא על גמישותו ויעילותו? לדיון זה כדאי ומומלץ למצוא מקבילות חברתיות ואישיות. וכמובן לא לסיים לפני שעשינו סבב ששואל "</a:t>
            </a:r>
            <a:r>
              <a:rPr lang="he-IL" sz="1000" b="1" dirty="0"/>
              <a:t>מה לקחתי ומה קיבלתי מלימוד סוגית המשק והנשק שערכנו?</a:t>
            </a:r>
            <a:r>
              <a:rPr lang="he-IL" sz="1000" dirty="0"/>
              <a:t>" בהצלחה.</a:t>
            </a:r>
          </a:p>
          <a:p>
            <a:endParaRPr lang="he-IL" sz="1000" dirty="0"/>
          </a:p>
        </p:txBody>
      </p:sp>
      <p:sp>
        <p:nvSpPr>
          <p:cNvPr id="3" name="TextBox 2"/>
          <p:cNvSpPr txBox="1"/>
          <p:nvPr/>
        </p:nvSpPr>
        <p:spPr>
          <a:xfrm>
            <a:off x="5747710" y="4269296"/>
            <a:ext cx="3797300" cy="1785104"/>
          </a:xfrm>
          <a:prstGeom prst="rect">
            <a:avLst/>
          </a:prstGeom>
          <a:noFill/>
        </p:spPr>
        <p:txBody>
          <a:bodyPr wrap="square" rtlCol="1">
            <a:spAutoFit/>
          </a:bodyPr>
          <a:lstStyle/>
          <a:p>
            <a:pPr algn="just"/>
            <a:r>
              <a:rPr lang="he-IL" sz="1000" b="1" dirty="0"/>
              <a:t>+ מבנה השיעור- </a:t>
            </a:r>
            <a:r>
              <a:rPr lang="he-IL" sz="1000" dirty="0"/>
              <a:t>לאחר הפתיחה מומלץ לקרוא יחד את הדיון במקור הראשון ולהתייחס לשאלות ההבנה והעמקה ומשם לעבור למקור השני כנ"ל. כדאי לשים לב שהמקור הראשון מובא מנקודת המבט של מי שמטיל ספק ממשי בהצלחת היוזמה לעומת המקור השני שמנציח את המוגמר במבט שלאחר מעשה. להרחבת היריעה של המגיש מומלץ מאד לפתוח לפחות את אחד מהספרים המצוטטים במקורות ולקרוא את הפרק כולו כדי לעבות ולהעמיק את הבנת הדילמות בהן עוסק השיעור. חשוב לנסות לתקף את המתח שבין הקיבוצים לכוחות המגן, בין המשימה הלאומית לבין הצרכים בענפי המשק. בין האידאלים לבין הצרכים המעשיים והכלכליים. לבחון מה מהמתחים הללו רלוונטיים למסגרות דומות היום ומה ניתן לנו ללמוד מהעבר?</a:t>
            </a:r>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4525</TotalTime>
  <Words>1442</Words>
  <Application>Microsoft Office PowerPoint</Application>
  <PresentationFormat>A4 Paper (210x297 mm)</PresentationFormat>
  <Paragraphs>32</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"למשק ולנשק" יתרונות ואתגרים של המודל הכלכלי של הפלמ"ח אז והיום –אשכול מידע ומבואות – שיעור 7 כתיבה: צוריאל אסף.</vt:lpstr>
      <vt:lpstr>"למשק ולנשק" הנחיות למנחה ולמגיש השיעור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117</cp:revision>
  <cp:lastPrinted>2016-01-02T09:56:53Z</cp:lastPrinted>
  <dcterms:created xsi:type="dcterms:W3CDTF">2016-01-01T12:13:36Z</dcterms:created>
  <dcterms:modified xsi:type="dcterms:W3CDTF">2017-05-25T08:37:24Z</dcterms:modified>
</cp:coreProperties>
</file>