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5" d="100"/>
          <a:sy n="75" d="100"/>
        </p:scale>
        <p:origin x="1506" y="5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ib.cet.ac.il/pages/item.asp?item=15492" TargetMode="External"/><Relationship Id="rId2" Type="http://schemas.openxmlformats.org/officeDocument/2006/relationships/hyperlink" Target="https://www.youtube.com/watch?v=7BxMvnWrmh0" TargetMode="External"/><Relationship Id="rId1" Type="http://schemas.openxmlformats.org/officeDocument/2006/relationships/slideLayout" Target="../slideLayouts/slideLayout2.xml"/><Relationship Id="rId6" Type="http://schemas.openxmlformats.org/officeDocument/2006/relationships/hyperlink" Target="http://lib.cet.ac.il/pages/item.asp?item=7745" TargetMode="External"/><Relationship Id="rId5" Type="http://schemas.openxmlformats.org/officeDocument/2006/relationships/hyperlink" Target="http://www.jewishagency.org/he/zionism/content/22246" TargetMode="External"/><Relationship Id="rId4" Type="http://schemas.openxmlformats.org/officeDocument/2006/relationships/hyperlink" Target="http://lib.cet.ac.il/pages/item.asp?item=154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ציונות</a:t>
            </a:r>
            <a:endParaRPr lang="he-IL" dirty="0"/>
          </a:p>
        </p:txBody>
      </p:sp>
      <p:sp>
        <p:nvSpPr>
          <p:cNvPr id="12" name="מלבן 11"/>
          <p:cNvSpPr/>
          <p:nvPr/>
        </p:nvSpPr>
        <p:spPr>
          <a:xfrm>
            <a:off x="6682740" y="876300"/>
            <a:ext cx="2796540" cy="238479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עד כמה המושג ציונות הוא חלק מהשפה הישראלית כיום? היו תקופות שמילה זו נאמרה בחרדת קודש, כמושג שמבטא את ההבנה שצמחה בסוף המאה ה-19 באירופה, לפיה רק הקמת מדינה יהודית במולדתנו </a:t>
            </a:r>
            <a:r>
              <a:rPr lang="he-IL" sz="900" b="1" dirty="0" err="1" smtClean="0">
                <a:solidFill>
                  <a:schemeClr val="bg1"/>
                </a:solidFill>
                <a:latin typeface="Levenim MT" panose="02010502060101010101" pitchFamily="2" charset="-79"/>
                <a:cs typeface="Levenim MT" panose="02010502060101010101" pitchFamily="2" charset="-79"/>
              </a:rPr>
              <a:t>התנ"כית</a:t>
            </a:r>
            <a:r>
              <a:rPr lang="he-IL" sz="900" b="1" dirty="0" smtClean="0">
                <a:solidFill>
                  <a:schemeClr val="bg1"/>
                </a:solidFill>
                <a:latin typeface="Levenim MT" panose="02010502060101010101" pitchFamily="2" charset="-79"/>
                <a:cs typeface="Levenim MT" panose="02010502060101010101" pitchFamily="2" charset="-79"/>
              </a:rPr>
              <a:t> תוכל להוות פתרון לבעיית האנטישמיות והאיבה כלפי יהודים. התנועה הציונית, שקמה כתגובה לפוגרומים באירופה ובהשפעת הצמיחה של תנועות לאומיות שונות ששאפו לתת ביטוי לייחוד האתני והתרבותי של לאומים שונים, השיגה את מטרתה המקורית- הקמת מדינת ישראל, קיבוץ גלויות, החייאת השפה והתרבות העברית וביסוס ריבונות יהודית עצמאית. אולם, מהי המשמעות של ציונות היום, לאחר הקמת מדינת ישראל? מהן מטרותיה? האם היא רלוונטית? ומהם פניה השונים?</a:t>
            </a:r>
            <a:endParaRPr lang="he-IL" sz="900" b="1"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367663"/>
            <a:ext cx="2796540" cy="265281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cs typeface="Levenim MT" panose="02010502060101010101" pitchFamily="2" charset="-79"/>
              </a:rPr>
              <a:t>שאלות לעיון והעמקה: </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1. </a:t>
            </a:r>
            <a:r>
              <a:rPr lang="he-IL" sz="700" b="1" dirty="0" smtClean="0">
                <a:solidFill>
                  <a:srgbClr val="5E4D36"/>
                </a:solidFill>
                <a:latin typeface="Levenim MT" panose="02010502060101010101" pitchFamily="2" charset="-79"/>
                <a:cs typeface="Levenim MT" panose="02010502060101010101" pitchFamily="2" charset="-79"/>
              </a:rPr>
              <a:t>בנימין זאב הרצל</a:t>
            </a:r>
            <a:endParaRPr 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א. </a:t>
            </a:r>
            <a:r>
              <a:rPr lang="he-IL" altLang="he-IL" sz="700" dirty="0" smtClean="0">
                <a:solidFill>
                  <a:srgbClr val="5E4D36"/>
                </a:solidFill>
                <a:latin typeface="Levenim MT" panose="02010502060101010101" pitchFamily="2" charset="-79"/>
                <a:cs typeface="Levenim MT" panose="02010502060101010101" pitchFamily="2" charset="-79"/>
              </a:rPr>
              <a:t>מה דעתכם/ן על הציונות כ"רעיון"? מה קורה לרעיון לאחר שהוא מתגשם? האם רעיון הציונות רלוונטי לאחר הקמת מדינת ישראל וכיצד?</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cs typeface="Levenim MT" panose="02010502060101010101" pitchFamily="2" charset="-79"/>
              </a:rPr>
              <a:t>2. השר אפי איתם</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ב</a:t>
            </a:r>
            <a:r>
              <a:rPr lang="he-IL" altLang="he-IL" sz="700" dirty="0">
                <a:solidFill>
                  <a:srgbClr val="5E4D36"/>
                </a:solidFill>
                <a:latin typeface="Levenim MT" panose="02010502060101010101" pitchFamily="2" charset="-79"/>
                <a:cs typeface="Levenim MT" panose="02010502060101010101" pitchFamily="2" charset="-79"/>
              </a:rPr>
              <a:t>. </a:t>
            </a:r>
            <a:r>
              <a:rPr lang="he-IL" altLang="he-IL" sz="700" dirty="0" smtClean="0">
                <a:solidFill>
                  <a:srgbClr val="5E4D36"/>
                </a:solidFill>
                <a:latin typeface="Levenim MT" panose="02010502060101010101" pitchFamily="2" charset="-79"/>
                <a:cs typeface="Levenim MT" panose="02010502060101010101" pitchFamily="2" charset="-79"/>
              </a:rPr>
              <a:t>מה מעוררת בכם/ן האמירה כי הציונות כיום היא אחריות אישית? כיצד מתבטאת האחריות האישית שלכם/ן סביב ציונות, אם בכלל?</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lvl="0"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ג. </a:t>
            </a:r>
            <a:r>
              <a:rPr lang="he-IL" altLang="he-IL" sz="700" dirty="0" smtClean="0">
                <a:solidFill>
                  <a:srgbClr val="5E4D36"/>
                </a:solidFill>
                <a:latin typeface="Levenim MT" panose="02010502060101010101" pitchFamily="2" charset="-79"/>
                <a:cs typeface="Levenim MT" panose="02010502060101010101" pitchFamily="2" charset="-79"/>
              </a:rPr>
              <a:t>השר </a:t>
            </a:r>
            <a:r>
              <a:rPr lang="he-IL" sz="700" dirty="0" smtClean="0">
                <a:solidFill>
                  <a:srgbClr val="5E4D36"/>
                </a:solidFill>
                <a:latin typeface="Levenim MT" panose="02010502060101010101" pitchFamily="2" charset="-79"/>
                <a:cs typeface="Levenim MT" panose="02010502060101010101" pitchFamily="2" charset="-79"/>
              </a:rPr>
              <a:t>אפי </a:t>
            </a:r>
            <a:r>
              <a:rPr lang="he-IL" sz="700" dirty="0">
                <a:solidFill>
                  <a:srgbClr val="5E4D36"/>
                </a:solidFill>
                <a:latin typeface="Levenim MT" panose="02010502060101010101" pitchFamily="2" charset="-79"/>
                <a:cs typeface="Levenim MT" panose="02010502060101010101" pitchFamily="2" charset="-79"/>
              </a:rPr>
              <a:t>איתם טוען כי </a:t>
            </a:r>
            <a:r>
              <a:rPr lang="he-IL" sz="700" dirty="0" smtClean="0">
                <a:solidFill>
                  <a:srgbClr val="5E4D36"/>
                </a:solidFill>
                <a:latin typeface="Levenim MT" panose="02010502060101010101" pitchFamily="2" charset="-79"/>
                <a:cs typeface="Levenim MT" panose="02010502060101010101" pitchFamily="2" charset="-79"/>
              </a:rPr>
              <a:t>היהדות </a:t>
            </a:r>
            <a:r>
              <a:rPr lang="he-IL" sz="700" dirty="0">
                <a:solidFill>
                  <a:srgbClr val="5E4D36"/>
                </a:solidFill>
                <a:latin typeface="Levenim MT" panose="02010502060101010101" pitchFamily="2" charset="-79"/>
                <a:cs typeface="Levenim MT" panose="02010502060101010101" pitchFamily="2" charset="-79"/>
              </a:rPr>
              <a:t>היא מקור ההשראה לציונות. </a:t>
            </a:r>
            <a:r>
              <a:rPr lang="he-IL" sz="700" dirty="0" smtClean="0">
                <a:solidFill>
                  <a:srgbClr val="5E4D36"/>
                </a:solidFill>
                <a:latin typeface="Levenim MT" panose="02010502060101010101" pitchFamily="2" charset="-79"/>
                <a:cs typeface="Levenim MT" panose="02010502060101010101" pitchFamily="2" charset="-79"/>
              </a:rPr>
              <a:t>מה דעתכם/ן על כך? ומהו מקור ההשראה </a:t>
            </a:r>
            <a:r>
              <a:rPr lang="he-IL" sz="700" dirty="0">
                <a:solidFill>
                  <a:srgbClr val="5E4D36"/>
                </a:solidFill>
                <a:latin typeface="Levenim MT" panose="02010502060101010101" pitchFamily="2" charset="-79"/>
                <a:cs typeface="Levenim MT" panose="02010502060101010101" pitchFamily="2" charset="-79"/>
              </a:rPr>
              <a:t>של הציונות החילונית?  </a:t>
            </a:r>
            <a:endParaRPr lang="en-US"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he-IL"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cs typeface="Levenim MT" panose="02010502060101010101" pitchFamily="2" charset="-79"/>
              </a:rPr>
              <a:t>3. חברת הכנסת תמר גוז'נסקי</a:t>
            </a:r>
            <a:endParaRPr lang="he-IL" alt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ד. </a:t>
            </a:r>
            <a:r>
              <a:rPr lang="he-IL" altLang="he-IL" sz="700" dirty="0" smtClean="0">
                <a:solidFill>
                  <a:srgbClr val="5E4D36"/>
                </a:solidFill>
                <a:latin typeface="Levenim MT" panose="02010502060101010101" pitchFamily="2" charset="-79"/>
                <a:cs typeface="Levenim MT" panose="02010502060101010101" pitchFamily="2" charset="-79"/>
              </a:rPr>
              <a:t>על פי חברת הכנסת תמר גוז'נסקי, רעיון הלאומיות שהשפיע על הגשמת הציונות לפני 130 שנה, מזיק כיום למדינת ישראל. מה דעתכן/ם על כך?</a:t>
            </a:r>
          </a:p>
          <a:p>
            <a:pPr algn="just" fontAlgn="base">
              <a:spcBef>
                <a:spcPct val="0"/>
              </a:spcBef>
              <a:spcAft>
                <a:spcPct val="0"/>
              </a:spcAft>
            </a:pP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ה. האם מדינה ציונית ויהודית יכולה לשמור על זכויות כל התושבות/ים בה וכיצד? כיצד </a:t>
            </a:r>
            <a:r>
              <a:rPr lang="he-IL" altLang="he-IL" sz="700" smtClean="0">
                <a:solidFill>
                  <a:srgbClr val="5E4D36"/>
                </a:solidFill>
                <a:latin typeface="Levenim MT" panose="02010502060101010101" pitchFamily="2" charset="-79"/>
                <a:cs typeface="Levenim MT" panose="02010502060101010101" pitchFamily="2" charset="-79"/>
              </a:rPr>
              <a:t>תשובה לשאלה זו </a:t>
            </a:r>
            <a:r>
              <a:rPr lang="he-IL" altLang="he-IL" sz="700" dirty="0" smtClean="0">
                <a:solidFill>
                  <a:srgbClr val="5E4D36"/>
                </a:solidFill>
                <a:latin typeface="Levenim MT" panose="02010502060101010101" pitchFamily="2" charset="-79"/>
                <a:cs typeface="Levenim MT" panose="02010502060101010101" pitchFamily="2" charset="-79"/>
              </a:rPr>
              <a:t>מתכתבת עם החלטת האו"ם 3379 כי ציונות היא גזענות?  (ראה הנחיות למדריך החלטת האו")</a:t>
            </a:r>
            <a:endParaRPr lang="en-US" alt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rgbClr val="5E4D36"/>
                </a:solidFill>
                <a:latin typeface="Levenim MT" panose="02010502060101010101" pitchFamily="2" charset="-79"/>
                <a:cs typeface="Levenim MT" panose="02010502060101010101" pitchFamily="2" charset="-79"/>
              </a:rPr>
              <a:t>א. </a:t>
            </a:r>
            <a:r>
              <a:rPr lang="he-IL" sz="1100" b="1" dirty="0" smtClean="0">
                <a:solidFill>
                  <a:srgbClr val="5E4D36"/>
                </a:solidFill>
                <a:latin typeface="Levenim MT" panose="02010502060101010101" pitchFamily="2" charset="-79"/>
                <a:cs typeface="Levenim MT" panose="02010502060101010101" pitchFamily="2" charset="-79"/>
              </a:rPr>
              <a:t>בנימין זאב הרצל – מדינת היהודים, 1886</a:t>
            </a:r>
            <a:endParaRPr lang="he-IL" sz="1100" b="1" i="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1100" i="1" dirty="0" smtClean="0">
                <a:solidFill>
                  <a:srgbClr val="5E4D36"/>
                </a:solidFill>
                <a:latin typeface="Levenim MT" panose="02010502060101010101" pitchFamily="2" charset="-79"/>
                <a:cs typeface="Levenim MT" panose="02010502060101010101" pitchFamily="2" charset="-79"/>
              </a:rPr>
              <a:t> "</a:t>
            </a:r>
            <a:r>
              <a:rPr lang="he-IL" sz="1100" i="1" dirty="0">
                <a:solidFill>
                  <a:srgbClr val="5E4D36"/>
                </a:solidFill>
                <a:latin typeface="Levenim MT" panose="02010502060101010101" pitchFamily="2" charset="-79"/>
                <a:cs typeface="Levenim MT" panose="02010502060101010101" pitchFamily="2" charset="-79"/>
              </a:rPr>
              <a:t>אין בן אנוש עשיר או בעל עצמה היכול להעתיק עם שלם ממקום למקום. רק רעיון יכול לעשות זאת. לרעיון המדינה ודאי יש עצמה כזאת, היהודים חלמו חלום זה משך הגלות הארוכה. הסיסמא עתיקת </a:t>
            </a:r>
            <a:r>
              <a:rPr lang="he-IL" sz="1100" i="1" dirty="0" err="1">
                <a:solidFill>
                  <a:srgbClr val="5E4D36"/>
                </a:solidFill>
                <a:latin typeface="Levenim MT" panose="02010502060101010101" pitchFamily="2" charset="-79"/>
                <a:cs typeface="Levenim MT" panose="02010502060101010101" pitchFamily="2" charset="-79"/>
              </a:rPr>
              <a:t>היומין</a:t>
            </a:r>
            <a:r>
              <a:rPr lang="he-IL" sz="1100" i="1" dirty="0">
                <a:solidFill>
                  <a:srgbClr val="5E4D36"/>
                </a:solidFill>
                <a:latin typeface="Levenim MT" panose="02010502060101010101" pitchFamily="2" charset="-79"/>
                <a:cs typeface="Levenim MT" panose="02010502060101010101" pitchFamily="2" charset="-79"/>
              </a:rPr>
              <a:t> שלנו היא 'לשנה הבאה בירושלים'. עכשיו עלינו להראות שחלום רחוק זה יתורגם לרעיון בהיר ומזהיר</a:t>
            </a:r>
            <a:r>
              <a:rPr lang="en-US" sz="1100" i="1" dirty="0">
                <a:solidFill>
                  <a:srgbClr val="5E4D36"/>
                </a:solidFill>
                <a:latin typeface="Levenim MT" panose="02010502060101010101" pitchFamily="2" charset="-79"/>
                <a:cs typeface="Levenim MT" panose="02010502060101010101" pitchFamily="2" charset="-79"/>
              </a:rPr>
              <a:t>." </a:t>
            </a:r>
            <a:endParaRPr lang="he-IL" sz="1100" i="1"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1100" i="1"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1100" i="1" dirty="0" smtClean="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rgbClr val="5E4D36"/>
                </a:solidFill>
                <a:latin typeface="Levenim MT" panose="02010502060101010101" pitchFamily="2" charset="-79"/>
                <a:cs typeface="Levenim MT" panose="02010502060101010101" pitchFamily="2" charset="-79"/>
              </a:rPr>
              <a:t>ג. </a:t>
            </a:r>
            <a:r>
              <a:rPr lang="he-IL" sz="1100" b="1" dirty="0" smtClean="0">
                <a:solidFill>
                  <a:srgbClr val="5E4D36"/>
                </a:solidFill>
                <a:latin typeface="Levenim MT" panose="02010502060101010101" pitchFamily="2" charset="-79"/>
                <a:cs typeface="Levenim MT" panose="02010502060101010101" pitchFamily="2" charset="-79"/>
              </a:rPr>
              <a:t>חברת הכנסת תמר גוז'נסקי</a:t>
            </a:r>
          </a:p>
          <a:p>
            <a:pPr>
              <a:spcAft>
                <a:spcPts val="600"/>
              </a:spcAft>
            </a:pPr>
            <a:r>
              <a:rPr lang="he-IL" sz="1000" i="1" dirty="0" smtClean="0"/>
              <a:t>"</a:t>
            </a:r>
            <a:r>
              <a:rPr lang="he-IL" sz="1000" i="1" dirty="0" smtClean="0">
                <a:solidFill>
                  <a:srgbClr val="5E4D36"/>
                </a:solidFill>
              </a:rPr>
              <a:t>"</a:t>
            </a:r>
            <a:r>
              <a:rPr lang="he-IL" sz="950" i="1" dirty="0" smtClean="0">
                <a:solidFill>
                  <a:srgbClr val="5E4D36"/>
                </a:solidFill>
                <a:latin typeface="Levenim MT" panose="02010502060101010101" pitchFamily="2" charset="-79"/>
                <a:cs typeface="Levenim MT" panose="02010502060101010101" pitchFamily="2" charset="-79"/>
              </a:rPr>
              <a:t>התפיסה </a:t>
            </a:r>
            <a:r>
              <a:rPr lang="he-IL" sz="950" i="1" dirty="0">
                <a:solidFill>
                  <a:srgbClr val="5E4D36"/>
                </a:solidFill>
                <a:latin typeface="Levenim MT" panose="02010502060101010101" pitchFamily="2" charset="-79"/>
                <a:cs typeface="Levenim MT" panose="02010502060101010101" pitchFamily="2" charset="-79"/>
              </a:rPr>
              <a:t>הציונית והתנועה הציונית ממשיכים להיות </a:t>
            </a:r>
            <a:r>
              <a:rPr lang="he-IL" sz="950" i="1" dirty="0" err="1">
                <a:solidFill>
                  <a:srgbClr val="5E4D36"/>
                </a:solidFill>
                <a:latin typeface="Levenim MT" panose="02010502060101010101" pitchFamily="2" charset="-79"/>
                <a:cs typeface="Levenim MT" panose="02010502060101010101" pitchFamily="2" charset="-79"/>
              </a:rPr>
              <a:t>רלוונטים</a:t>
            </a:r>
            <a:r>
              <a:rPr lang="he-IL" sz="950" i="1" dirty="0">
                <a:solidFill>
                  <a:srgbClr val="5E4D36"/>
                </a:solidFill>
                <a:latin typeface="Levenim MT" panose="02010502060101010101" pitchFamily="2" charset="-79"/>
                <a:cs typeface="Levenim MT" panose="02010502060101010101" pitchFamily="2" charset="-79"/>
              </a:rPr>
              <a:t> למציאות הישראלית, למרות שמדינת ישראל קיימת </a:t>
            </a:r>
            <a:r>
              <a:rPr lang="he-IL" sz="950" i="1" dirty="0" err="1">
                <a:solidFill>
                  <a:srgbClr val="5E4D36"/>
                </a:solidFill>
                <a:latin typeface="Levenim MT" panose="02010502060101010101" pitchFamily="2" charset="-79"/>
                <a:cs typeface="Levenim MT" panose="02010502060101010101" pitchFamily="2" charset="-79"/>
              </a:rPr>
              <a:t>כיישות</a:t>
            </a:r>
            <a:r>
              <a:rPr lang="he-IL" sz="950" i="1" dirty="0">
                <a:solidFill>
                  <a:srgbClr val="5E4D36"/>
                </a:solidFill>
                <a:latin typeface="Levenim MT" panose="02010502060101010101" pitchFamily="2" charset="-79"/>
                <a:cs typeface="Levenim MT" panose="02010502060101010101" pitchFamily="2" charset="-79"/>
              </a:rPr>
              <a:t> עצמאית כ-54 שנים. אך לדעתי, התפיסה הציונית והקונגרס הציוני לא תורמים אלא מזיקים, בכך שהם מנסים להנציח את תפיסות הבידוד והנבדלות של היהודים ומחזקים תפיסות לאומניות, שמביאות נזק רב ומפחיתות את הסיכוי לשלום </a:t>
            </a:r>
            <a:r>
              <a:rPr lang="he-IL" sz="950" i="1" dirty="0" err="1">
                <a:solidFill>
                  <a:srgbClr val="5E4D36"/>
                </a:solidFill>
                <a:latin typeface="Levenim MT" panose="02010502060101010101" pitchFamily="2" charset="-79"/>
                <a:cs typeface="Levenim MT" panose="02010502060101010101" pitchFamily="2" charset="-79"/>
              </a:rPr>
              <a:t>ולשיוויון</a:t>
            </a:r>
            <a:r>
              <a:rPr lang="he-IL" sz="950" i="1" dirty="0">
                <a:solidFill>
                  <a:srgbClr val="5E4D36"/>
                </a:solidFill>
                <a:latin typeface="Levenim MT" panose="02010502060101010101" pitchFamily="2" charset="-79"/>
                <a:cs typeface="Levenim MT" panose="02010502060101010101" pitchFamily="2" charset="-79"/>
              </a:rPr>
              <a:t> בחברה הישראלית.</a:t>
            </a:r>
            <a:br>
              <a:rPr lang="he-IL" sz="950" i="1" dirty="0">
                <a:solidFill>
                  <a:srgbClr val="5E4D36"/>
                </a:solidFill>
                <a:latin typeface="Levenim MT" panose="02010502060101010101" pitchFamily="2" charset="-79"/>
                <a:cs typeface="Levenim MT" panose="02010502060101010101" pitchFamily="2" charset="-79"/>
              </a:rPr>
            </a:br>
            <a:r>
              <a:rPr lang="he-IL" sz="950" i="1" dirty="0">
                <a:solidFill>
                  <a:srgbClr val="5E4D36"/>
                </a:solidFill>
                <a:latin typeface="Levenim MT" panose="02010502060101010101" pitchFamily="2" charset="-79"/>
                <a:cs typeface="Levenim MT" panose="02010502060101010101" pitchFamily="2" charset="-79"/>
              </a:rPr>
              <a:t>התנועה הציונית היום היא למעשה שלוחה של משרד החוץ, ואין לה אלא תפקיד להלל ולפאר את המדיניות השלטת באותה תקופה. חשוב לומר, כי הציונות היא רלוונטית מאוד, ותחתיה נעשים במדינה הזאת דברים קשים ביותר. כך למשל, במציאות של היום קיימות עדיין 'קרקעות הקרן הקיימת לישראל', ועל פי הכללים, לא רק שאסור במדינת ישראל למכור קרקעות אלה ללא יהודים, אסור אפילו להחכיר אותן ללא יהודים. איך אפשר, שבמדינה דמוקרטית, חמישית מהאזרחים מנועים מלרכוש ולחכור אדמות? זו סתירה מהותית לדמוקרטיה, בה כולם אמורים להיות שווים.</a:t>
            </a:r>
            <a:br>
              <a:rPr lang="he-IL" sz="950" i="1" dirty="0">
                <a:solidFill>
                  <a:srgbClr val="5E4D36"/>
                </a:solidFill>
                <a:latin typeface="Levenim MT" panose="02010502060101010101" pitchFamily="2" charset="-79"/>
                <a:cs typeface="Levenim MT" panose="02010502060101010101" pitchFamily="2" charset="-79"/>
              </a:rPr>
            </a:br>
            <a:r>
              <a:rPr lang="he-IL" sz="950" i="1" dirty="0">
                <a:solidFill>
                  <a:srgbClr val="5E4D36"/>
                </a:solidFill>
                <a:latin typeface="Levenim MT" panose="02010502060101010101" pitchFamily="2" charset="-79"/>
                <a:cs typeface="Levenim MT" panose="02010502060101010101" pitchFamily="2" charset="-79"/>
              </a:rPr>
              <a:t>אי אפשר להתייחס לציונות כפרשת עבר, התנועה הזאת היא לא </a:t>
            </a:r>
            <a:r>
              <a:rPr lang="he-IL" sz="950" i="1" dirty="0" err="1">
                <a:solidFill>
                  <a:srgbClr val="5E4D36"/>
                </a:solidFill>
                <a:latin typeface="Levenim MT" panose="02010502060101010101" pitchFamily="2" charset="-79"/>
                <a:cs typeface="Levenim MT" panose="02010502060101010101" pitchFamily="2" charset="-79"/>
              </a:rPr>
              <a:t>פאסה</a:t>
            </a:r>
            <a:r>
              <a:rPr lang="he-IL" sz="950" i="1" dirty="0">
                <a:solidFill>
                  <a:srgbClr val="5E4D36"/>
                </a:solidFill>
                <a:latin typeface="Levenim MT" panose="02010502060101010101" pitchFamily="2" charset="-79"/>
                <a:cs typeface="Levenim MT" panose="02010502060101010101" pitchFamily="2" charset="-79"/>
              </a:rPr>
              <a:t>, היא חיה, שהרי ההנהגה, הממסד, מערכת החינוך ומערכת הערכים של חלק מהציבור הישראלי - מושפעות מהציונות. לפיכך, אי אפשר לברוח ממנה".</a:t>
            </a:r>
            <a:r>
              <a:rPr lang="he-IL" sz="950" dirty="0">
                <a:solidFill>
                  <a:srgbClr val="5E4D36"/>
                </a:solidFill>
                <a:latin typeface="Levenim MT" panose="02010502060101010101" pitchFamily="2" charset="-79"/>
                <a:cs typeface="Levenim MT" panose="02010502060101010101" pitchFamily="2" charset="-79"/>
              </a:rPr>
              <a:t> </a:t>
            </a:r>
            <a:endParaRPr lang="he-IL" sz="95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rgbClr val="5E4D36"/>
                </a:solidFill>
                <a:latin typeface="Levenim MT" panose="02010502060101010101" pitchFamily="2" charset="-79"/>
                <a:cs typeface="Levenim MT" panose="02010502060101010101" pitchFamily="2" charset="-79"/>
              </a:rPr>
              <a:t>ב. השר אפי איתם</a:t>
            </a:r>
          </a:p>
          <a:p>
            <a:pPr>
              <a:spcAft>
                <a:spcPts val="600"/>
              </a:spcAft>
            </a:pPr>
            <a:r>
              <a:rPr lang="he-IL" sz="1100" i="1" dirty="0" smtClean="0">
                <a:solidFill>
                  <a:srgbClr val="5E4D36"/>
                </a:solidFill>
                <a:latin typeface="Levenim MT" panose="02010502060101010101" pitchFamily="2" charset="-79"/>
                <a:cs typeface="Levenim MT" panose="02010502060101010101" pitchFamily="2" charset="-79"/>
              </a:rPr>
              <a:t> </a:t>
            </a:r>
            <a:r>
              <a:rPr lang="he-IL" sz="900" i="1" dirty="0" smtClean="0">
                <a:solidFill>
                  <a:srgbClr val="5E4D36"/>
                </a:solidFill>
                <a:latin typeface="Levenim MT" panose="02010502060101010101" pitchFamily="2" charset="-79"/>
                <a:cs typeface="Levenim MT" panose="02010502060101010101" pitchFamily="2" charset="-79"/>
              </a:rPr>
              <a:t>"</a:t>
            </a:r>
            <a:r>
              <a:rPr lang="he-IL" sz="900" i="1" dirty="0">
                <a:solidFill>
                  <a:srgbClr val="5E4D36"/>
                </a:solidFill>
                <a:latin typeface="Levenim MT" panose="02010502060101010101" pitchFamily="2" charset="-79"/>
                <a:cs typeface="Levenim MT" panose="02010502060101010101" pitchFamily="2" charset="-79"/>
              </a:rPr>
              <a:t>הציונות היום היא לקיחת אחריות אישית, של כל אחד ואחד מבני העם היהודי, על בניינה של מדינת ישראל כמדינה יהודית דמוקרטית ומודרנית. זה היעד שבשבילו עברנו ייסורים קשים ואנחנו עדיין עוברים. זו אחריותו של כל אחד ואחד לקדם זאת. הציונות היא ההבדל בין 2000 שנים של געגועים עזים לארץ ישראל ובין המדינה היהודית שקמה בפועל.</a:t>
            </a:r>
            <a:br>
              <a:rPr lang="he-IL" sz="900" i="1" dirty="0">
                <a:solidFill>
                  <a:srgbClr val="5E4D36"/>
                </a:solidFill>
                <a:latin typeface="Levenim MT" panose="02010502060101010101" pitchFamily="2" charset="-79"/>
                <a:cs typeface="Levenim MT" panose="02010502060101010101" pitchFamily="2" charset="-79"/>
              </a:rPr>
            </a:br>
            <a:r>
              <a:rPr lang="he-IL" sz="900" i="1" dirty="0">
                <a:solidFill>
                  <a:srgbClr val="5E4D36"/>
                </a:solidFill>
                <a:latin typeface="Levenim MT" panose="02010502060101010101" pitchFamily="2" charset="-79"/>
                <a:cs typeface="Levenim MT" panose="02010502060101010101" pitchFamily="2" charset="-79"/>
              </a:rPr>
              <a:t>היום אנחנו עומדים בפני התקופה הבאה של הציונות. במשך חמישים שנה דאגנו לגוף של המדינה, הקמנו מוסדות, מערכות, יצרנו מסגרות שפועלות, והיום אנחנו צריכים לבנות את הנשמה של הגוף הזה, כי גוף בלי נשמה - מת. והנשמה היא הנשמה היהודית, שזקוקה לחידוש, לריענון ולעדכון. אנחנו צריכים לדון היום בשאלות כמו: היהדות ומעמד </a:t>
            </a:r>
            <a:r>
              <a:rPr lang="he-IL" sz="900" i="1" dirty="0" err="1">
                <a:solidFill>
                  <a:srgbClr val="5E4D36"/>
                </a:solidFill>
                <a:latin typeface="Levenim MT" panose="02010502060101010101" pitchFamily="2" charset="-79"/>
                <a:cs typeface="Levenim MT" panose="02010502060101010101" pitchFamily="2" charset="-79"/>
              </a:rPr>
              <a:t>האשה</a:t>
            </a:r>
            <a:r>
              <a:rPr lang="he-IL" sz="900" i="1" dirty="0">
                <a:solidFill>
                  <a:srgbClr val="5E4D36"/>
                </a:solidFill>
                <a:latin typeface="Levenim MT" panose="02010502060101010101" pitchFamily="2" charset="-79"/>
                <a:cs typeface="Levenim MT" panose="02010502060101010101" pitchFamily="2" charset="-79"/>
              </a:rPr>
              <a:t>, היהדות והמדע, היהדות והרפואה וכדומה. בלי הזהות היהודית, בלי הנשמה היהודית, אין לנו מה לחפש פה, כל יהודי צריך להכיר את תרבותו ושורשיו". </a:t>
            </a:r>
            <a:endParaRPr lang="he-IL" sz="900" i="1"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900" b="1" dirty="0">
              <a:solidFill>
                <a:srgbClr val="5E4D36"/>
              </a:solidFill>
              <a:latin typeface="Levenim MT" panose="02010502060101010101" pitchFamily="2" charset="-79"/>
              <a:cs typeface="Levenim MT" panose="02010502060101010101" pitchFamily="2"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4244" y="3261090"/>
            <a:ext cx="1666875" cy="2190750"/>
          </a:xfrm>
          <a:prstGeom prst="rect">
            <a:avLst/>
          </a:prstGeom>
        </p:spPr>
      </p:pic>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715" y="4642691"/>
            <a:ext cx="1686617" cy="1908540"/>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והוראות למדריך/ה</a:t>
            </a:r>
            <a:endParaRPr lang="en-US" dirty="0"/>
          </a:p>
        </p:txBody>
      </p:sp>
      <p:sp>
        <p:nvSpPr>
          <p:cNvPr id="3" name="TextBox 2"/>
          <p:cNvSpPr txBox="1"/>
          <p:nvPr/>
        </p:nvSpPr>
        <p:spPr>
          <a:xfrm>
            <a:off x="614995" y="1140977"/>
            <a:ext cx="8930015" cy="5940088"/>
          </a:xfrm>
          <a:prstGeom prst="rect">
            <a:avLst/>
          </a:prstGeom>
          <a:noFill/>
        </p:spPr>
        <p:txBody>
          <a:bodyPr wrap="square" rtlCol="0">
            <a:spAutoFit/>
          </a:bodyPr>
          <a:lstStyle/>
          <a:p>
            <a:r>
              <a:rPr lang="he-IL" sz="1000" b="1" dirty="0" smtClean="0"/>
              <a:t>שיעור – מבוא לציונות– אשכול מבואות</a:t>
            </a:r>
          </a:p>
          <a:p>
            <a:endParaRPr lang="he-IL" sz="1000" dirty="0" smtClean="0"/>
          </a:p>
          <a:p>
            <a:r>
              <a:rPr lang="he-IL" sz="1000" b="1" dirty="0" smtClean="0"/>
              <a:t>מבוא</a:t>
            </a:r>
            <a:r>
              <a:rPr lang="he-IL" sz="1000" dirty="0" smtClean="0"/>
              <a:t>: מטרת השיעור לבחון את המהלכים אשר היוו את הקרקע להתפתחות הציונות בסוף המאה ה-19, לעמוד על ההבדלים הרעיוניים בין הציונות אז והיום, ולהעלות שאלות עומק בנוגע למשמעות הציונות כיום ברמה המדינית והאישית.</a:t>
            </a:r>
          </a:p>
          <a:p>
            <a:endParaRPr lang="he-IL" sz="1000" dirty="0"/>
          </a:p>
          <a:p>
            <a:r>
              <a:rPr lang="he-IL" sz="1000" b="1" dirty="0" smtClean="0"/>
              <a:t>שאלת השיעור</a:t>
            </a:r>
            <a:r>
              <a:rPr lang="he-IL" sz="1000" dirty="0" smtClean="0"/>
              <a:t>: מהם הגורמים אשר דחפו להתארגנות התנועה הציונית וכיצד היא רלוונטית לחיינו כיום?</a:t>
            </a:r>
          </a:p>
          <a:p>
            <a:endParaRPr lang="he-IL" sz="1000" dirty="0" smtClean="0"/>
          </a:p>
          <a:p>
            <a:r>
              <a:rPr lang="he-IL" sz="1000" b="1" dirty="0" smtClean="0"/>
              <a:t>רקע</a:t>
            </a:r>
            <a:r>
              <a:rPr lang="he-IL" sz="1000" dirty="0" smtClean="0"/>
              <a:t>: </a:t>
            </a:r>
          </a:p>
          <a:p>
            <a:r>
              <a:rPr lang="he-IL" sz="1000" dirty="0" smtClean="0"/>
              <a:t>ציונות הינה תנועה לאומית יהודית מודרנית שמטרתה הקמת בית לעם ישראל במולדתו </a:t>
            </a:r>
            <a:r>
              <a:rPr lang="he-IL" sz="1000" dirty="0" err="1" smtClean="0"/>
              <a:t>התנ"כית</a:t>
            </a:r>
            <a:r>
              <a:rPr lang="he-IL" sz="1000" dirty="0" smtClean="0"/>
              <a:t>, ארץ ישראל. ראשית התנועה בסוף המאה ה-19 במרכז ומזרח אירופה כתנועת תחיה כתגובה לפוגרומים והתנכלויות אנטישמיות ותנועות לאומיות באירופה שמטרתן </a:t>
            </a:r>
            <a:r>
              <a:rPr lang="he-IL" sz="1000" dirty="0" err="1" smtClean="0"/>
              <a:t>היתה</a:t>
            </a:r>
            <a:r>
              <a:rPr lang="he-IL" sz="1000" dirty="0" smtClean="0"/>
              <a:t> לתת ביטוי פוליטי-מדיני לייחודן האתני והתרבותי. עד הקמת מדינת ישראל בשנת 1948, מטרת הציונות </a:t>
            </a:r>
            <a:r>
              <a:rPr lang="he-IL" sz="1000" dirty="0" err="1" smtClean="0"/>
              <a:t>היתה</a:t>
            </a:r>
            <a:r>
              <a:rPr lang="he-IL" sz="1000" dirty="0" smtClean="0"/>
              <a:t> שיבת ציון, קיבוץ הגלויות, החייאת התרבות והשפה העברית וביסוס ריבונות יהודית עצמאית. מקור השם "ציונות" הוא במילה ציון, אחד משמותיה של ירושלים במקרא.</a:t>
            </a:r>
          </a:p>
          <a:p>
            <a:r>
              <a:rPr lang="he-IL" sz="1000" dirty="0" smtClean="0"/>
              <a:t>הפרעות שנערכו ביהודים באימפריה הרוסית בשנת 1881 (הסופות בנגב) היוו עבור חלק מהיהודים המשכילים סימן ראשון וברור שלא יצליחו להיקלט בחברה המזרח-אירופית. למרות סימן זה רק חלק קטן מהיהודים עלה לארץ ישראל (חובבי ציון). רבים מיהודי אירופה שאפו להמשיך בתהליך ההשתלבות בחברה. בנימין זאב הרצל, יליד בודפשט שעבר לווינה בצעירותו, האמין כי הקמת מדינה לעם היהודי תוכל לפתור את בעיית האיבה כלפי היהודים. בשנת 1896 פרסם הרצל את ספר החזון ליצירת מדינה יהודית- מדינת היהודים. הספר חולל תהודה גדולה ואפשר את כינונה של התנועה הציונית ואת הקמת הקונגרס הציוני.  </a:t>
            </a:r>
          </a:p>
          <a:p>
            <a:pPr marL="171450" indent="-171450">
              <a:buFont typeface="Arial" panose="020B0604020202020204" pitchFamily="34" charset="0"/>
              <a:buChar char="•"/>
            </a:pPr>
            <a:r>
              <a:rPr lang="he-IL" sz="1000" b="1" dirty="0" smtClean="0"/>
              <a:t>החלטת האו"ם- </a:t>
            </a:r>
            <a:r>
              <a:rPr lang="he-IL" sz="1000" dirty="0" smtClean="0"/>
              <a:t>בשנת 1975 העביר האו"ם את החלטה מספר 3379 אשר קובעת כי " הציונות היא צורה של גזענות ואפליה גזעית" כעשרים שנה אחר כך העביר האו"ם החלטה המבטלת קביעה זו. ההדים היו רחבים מאוד ונגעו ביהודים ברחבי העולם</a:t>
            </a:r>
          </a:p>
          <a:p>
            <a:pPr marL="628650" lvl="1" indent="-171450">
              <a:buFont typeface="Arial" panose="020B0604020202020204" pitchFamily="34" charset="0"/>
              <a:buChar char="•"/>
            </a:pPr>
            <a:r>
              <a:rPr lang="he-IL" sz="1000" dirty="0" smtClean="0"/>
              <a:t>קטע וידאו ובו הנאומים באו"ם בהקשר להחלטה, מתוך הארכיון של שפילברג    </a:t>
            </a:r>
            <a:r>
              <a:rPr lang="en-US" sz="1000" dirty="0" smtClean="0">
                <a:hlinkClick r:id="rId2"/>
              </a:rPr>
              <a:t>https://www.youtube.com/watch?v=7BxMvnWrmh0</a:t>
            </a:r>
            <a:endParaRPr lang="he-IL" sz="1000" dirty="0" smtClean="0"/>
          </a:p>
          <a:p>
            <a:pPr lvl="1"/>
            <a:r>
              <a:rPr lang="he-IL" sz="1000" dirty="0" smtClean="0"/>
              <a:t>    </a:t>
            </a:r>
          </a:p>
          <a:p>
            <a:endParaRPr lang="he-IL" sz="1000" dirty="0" smtClean="0"/>
          </a:p>
          <a:p>
            <a:r>
              <a:rPr lang="he-IL" sz="1000" dirty="0" smtClean="0"/>
              <a:t>* מומלץ לקרוא לעומק על תקופת התפתחות הציונות על רקע האנטישמיות הגואה באירופה בסוף המאה ה-19, ולהבין היטב את צמיחת תנועת הלאומים האירופיים כמשפיעה על התפתחות הציונות.</a:t>
            </a:r>
          </a:p>
          <a:p>
            <a:endParaRPr lang="he-IL" sz="1000" dirty="0" smtClean="0"/>
          </a:p>
          <a:p>
            <a:r>
              <a:rPr lang="he-IL" sz="1000" dirty="0" smtClean="0"/>
              <a:t>חומרי קריאה מומלצים:</a:t>
            </a:r>
          </a:p>
          <a:p>
            <a:endParaRPr lang="he-IL" sz="1000" dirty="0" smtClean="0"/>
          </a:p>
          <a:p>
            <a:r>
              <a:rPr lang="he-IL" sz="1000" dirty="0" smtClean="0">
                <a:hlinkClick r:id="rId3"/>
              </a:rPr>
              <a:t>הופעתו של אתוס לאומי - אניטה שפירא</a:t>
            </a:r>
            <a:endParaRPr lang="he-IL" sz="1000" dirty="0" smtClean="0"/>
          </a:p>
          <a:p>
            <a:endParaRPr lang="he-IL" sz="1000" dirty="0" smtClean="0"/>
          </a:p>
          <a:p>
            <a:r>
              <a:rPr lang="he-IL" sz="1000" dirty="0" smtClean="0">
                <a:hlinkClick r:id="rId4"/>
              </a:rPr>
              <a:t>הופעתו של אתוס לאומי</a:t>
            </a:r>
            <a:endParaRPr lang="he-IL" sz="1000" dirty="0" smtClean="0"/>
          </a:p>
          <a:p>
            <a:endParaRPr lang="he-IL" sz="1000" dirty="0" smtClean="0"/>
          </a:p>
          <a:p>
            <a:r>
              <a:rPr lang="he-IL" sz="1000" dirty="0" smtClean="0">
                <a:hlinkClick r:id="rId5"/>
              </a:rPr>
              <a:t>מהי ציונות מתוך אתר הסוכנות היהודית</a:t>
            </a:r>
            <a:endParaRPr lang="he-IL" sz="1000" dirty="0" smtClean="0"/>
          </a:p>
          <a:p>
            <a:endParaRPr lang="he-IL" sz="1000" dirty="0" smtClean="0"/>
          </a:p>
          <a:p>
            <a:r>
              <a:rPr lang="he-IL" sz="1000" dirty="0" smtClean="0">
                <a:hlinkClick r:id="rId6"/>
              </a:rPr>
              <a:t>צמיחתה של הציונות </a:t>
            </a:r>
            <a:r>
              <a:rPr lang="he-IL" sz="1000" dirty="0" err="1" smtClean="0">
                <a:hlinkClick r:id="rId6"/>
              </a:rPr>
              <a:t>פרופ</a:t>
            </a:r>
            <a:r>
              <a:rPr lang="he-IL" sz="1000" dirty="0" smtClean="0">
                <a:hlinkClick r:id="rId6"/>
              </a:rPr>
              <a:t> אבינרי</a:t>
            </a:r>
            <a:endParaRPr lang="he-IL" sz="1000" dirty="0" smtClean="0"/>
          </a:p>
          <a:p>
            <a:endParaRPr lang="he-IL" sz="1000" dirty="0" smtClean="0"/>
          </a:p>
          <a:p>
            <a:endParaRPr lang="he-IL" sz="1000" dirty="0" smtClean="0"/>
          </a:p>
          <a:p>
            <a:endParaRPr lang="he-IL" sz="1000" dirty="0" smtClean="0"/>
          </a:p>
          <a:p>
            <a:r>
              <a:rPr lang="he-IL" sz="1000" dirty="0" smtClean="0"/>
              <a:t> </a:t>
            </a:r>
          </a:p>
          <a:p>
            <a:r>
              <a:rPr lang="he-IL" sz="1000" dirty="0" smtClean="0"/>
              <a:t>  </a:t>
            </a:r>
          </a:p>
          <a:p>
            <a:endParaRPr lang="en-US" sz="1000" dirty="0"/>
          </a:p>
        </p:txBody>
      </p:sp>
    </p:spTree>
    <p:extLst>
      <p:ext uri="{BB962C8B-B14F-4D97-AF65-F5344CB8AC3E}">
        <p14:creationId xmlns:p14="http://schemas.microsoft.com/office/powerpoint/2010/main" val="11357642"/>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4908</TotalTime>
  <Words>665</Words>
  <Application>Microsoft Office PowerPoint</Application>
  <PresentationFormat>A4 Paper (210x297 mm)</PresentationFormat>
  <Paragraphs>59</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ציונות</vt:lpstr>
      <vt:lpstr>רקע והוראות למדריך/ה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90</cp:revision>
  <cp:lastPrinted>2016-01-02T09:56:53Z</cp:lastPrinted>
  <dcterms:created xsi:type="dcterms:W3CDTF">2016-01-01T12:13:36Z</dcterms:created>
  <dcterms:modified xsi:type="dcterms:W3CDTF">2017-02-22T20:11:21Z</dcterms:modified>
</cp:coreProperties>
</file>