
<file path=[Content_Types].xml><?xml version="1.0" encoding="utf-8"?>
<Types xmlns="http://schemas.openxmlformats.org/package/2006/content-types">
  <Override PartName="/ppt/slideMasters/slideMaster1.xml" ContentType="application/vnd.openxmlformats-officedocument.presentationml.slideMaster+xml"/>
  <Override PartName="/ppt/presProps.xml" ContentType="application/vnd.openxmlformats-officedocument.presentationml.presProps+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5E4D36"/>
    <a:srgbClr val="C9C0B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0993" autoAdjust="0"/>
    <p:restoredTop sz="94660"/>
  </p:normalViewPr>
  <p:slideViewPr>
    <p:cSldViewPr snapToGrid="0">
      <p:cViewPr>
        <p:scale>
          <a:sx n="120" d="100"/>
          <a:sy n="120" d="100"/>
        </p:scale>
        <p:origin x="960" y="96"/>
      </p:cViewPr>
      <p:guideLst>
        <p:guide orient="horz" pos="2160"/>
        <p:guide pos="312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cstate="print"/>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cstate="print"/>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xmlns=""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cstate="print"/>
          <a:stretch>
            <a:fillRect/>
          </a:stretch>
        </p:blipFill>
        <p:spPr>
          <a:xfrm>
            <a:off x="438150" y="194040"/>
            <a:ext cx="1533526" cy="697057"/>
          </a:xfrm>
          <a:prstGeom prst="rect">
            <a:avLst/>
          </a:prstGeom>
        </p:spPr>
      </p:pic>
    </p:spTree>
    <p:extLst>
      <p:ext uri="{BB962C8B-B14F-4D97-AF65-F5344CB8AC3E}">
        <p14:creationId xmlns:p14="http://schemas.microsoft.com/office/powerpoint/2010/main" xmlns=""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hyperlink" Target="http://www.nrg.co.il/online/55/ART2/751/015.html/tb"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smtClean="0"/>
              <a:t>ערבות הדדית - בקטנה</a:t>
            </a:r>
            <a:endParaRPr lang="he-IL" dirty="0"/>
          </a:p>
        </p:txBody>
      </p:sp>
      <p:pic>
        <p:nvPicPr>
          <p:cNvPr id="2" name="מציין מיקום של תמונה 1"/>
          <p:cNvPicPr>
            <a:picLocks noGrp="1" noChangeAspect="1"/>
          </p:cNvPicPr>
          <p:nvPr>
            <p:ph type="pic" sz="quarter" idx="13"/>
          </p:nvPr>
        </p:nvPicPr>
        <p:blipFill>
          <a:blip r:embed="rId2" cstate="print">
            <a:extLst>
              <a:ext uri="{28A0092B-C50C-407E-A947-70E740481C1C}">
                <a14:useLocalDpi xmlns:a14="http://schemas.microsoft.com/office/drawing/2010/main" xmlns="" val="0"/>
              </a:ext>
            </a:extLst>
          </a:blip>
          <a:srcRect l="5171" r="5171"/>
          <a:stretch>
            <a:fillRect/>
          </a:stretch>
        </p:blipFill>
        <p:spPr/>
      </p:pic>
      <p:pic>
        <p:nvPicPr>
          <p:cNvPr id="3" name="מציין מיקום של תמונה 2"/>
          <p:cNvPicPr>
            <a:picLocks noGrp="1" noChangeAspect="1"/>
          </p:cNvPicPr>
          <p:nvPr>
            <p:ph type="pic" sz="quarter" idx="14"/>
          </p:nvPr>
        </p:nvPicPr>
        <p:blipFill>
          <a:blip r:embed="rId3" cstate="print">
            <a:extLst>
              <a:ext uri="{28A0092B-C50C-407E-A947-70E740481C1C}">
                <a14:useLocalDpi xmlns:a14="http://schemas.microsoft.com/office/drawing/2010/main" xmlns="" val="0"/>
              </a:ext>
            </a:extLst>
          </a:blip>
          <a:srcRect t="2719" b="2719"/>
          <a:stretch>
            <a:fillRect/>
          </a:stretch>
        </p:blipFill>
        <p:spPr/>
      </p:pic>
      <p:sp>
        <p:nvSpPr>
          <p:cNvPr id="12" name="מלבן 11"/>
          <p:cNvSpPr/>
          <p:nvPr/>
        </p:nvSpPr>
        <p:spPr>
          <a:xfrm>
            <a:off x="6682740" y="876300"/>
            <a:ext cx="2796540" cy="2606040"/>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smtClean="0">
                <a:solidFill>
                  <a:schemeClr val="bg1"/>
                </a:solidFill>
                <a:latin typeface="Levenim MT" panose="02010502060101010101" pitchFamily="2" charset="-79"/>
                <a:cs typeface="Levenim MT" panose="02010502060101010101" pitchFamily="2" charset="-79"/>
              </a:rPr>
              <a:t>רקע:</a:t>
            </a:r>
          </a:p>
          <a:p>
            <a:pPr>
              <a:lnSpc>
                <a:spcPct val="150000"/>
              </a:lnSpc>
            </a:pPr>
            <a:r>
              <a:rPr lang="he-IL" sz="700" dirty="0" smtClean="0">
                <a:solidFill>
                  <a:schemeClr val="bg1"/>
                </a:solidFill>
                <a:latin typeface="Levenim MT" panose="02010502060101010101" pitchFamily="2" charset="-79"/>
                <a:cs typeface="Levenim MT" panose="02010502060101010101" pitchFamily="2" charset="-79"/>
              </a:rPr>
              <a:t>אתם יושבים בלילה באמצע שום מקום ליד דיר או סתם בשטח ושומרים. ויתרתם על המיתה החמה, על הנוחות של הבית, ועל זמנכם. עשיתם זאת משום שאתם מקבלים מלגה? אבל בכל זאת בחרתם בשמירה בשומר החדש. כנראה שרציתם ערך מוסף. </a:t>
            </a:r>
          </a:p>
          <a:p>
            <a:pPr>
              <a:lnSpc>
                <a:spcPct val="150000"/>
              </a:lnSpc>
            </a:pPr>
            <a:r>
              <a:rPr lang="he-IL" sz="700" dirty="0" smtClean="0">
                <a:solidFill>
                  <a:schemeClr val="bg1"/>
                </a:solidFill>
                <a:latin typeface="Levenim MT" panose="02010502060101010101" pitchFamily="2" charset="-79"/>
                <a:cs typeface="Levenim MT" panose="02010502060101010101" pitchFamily="2" charset="-79"/>
              </a:rPr>
              <a:t>ואם הגעתם בלי מלגה, עוד יותר נכון. </a:t>
            </a:r>
          </a:p>
          <a:p>
            <a:pPr>
              <a:lnSpc>
                <a:spcPct val="150000"/>
              </a:lnSpc>
            </a:pPr>
            <a:r>
              <a:rPr lang="he-IL" sz="700" dirty="0" smtClean="0">
                <a:solidFill>
                  <a:schemeClr val="bg1"/>
                </a:solidFill>
                <a:latin typeface="Levenim MT" panose="02010502060101010101" pitchFamily="2" charset="-79"/>
                <a:cs typeface="Levenim MT" panose="02010502060101010101" pitchFamily="2" charset="-79"/>
              </a:rPr>
              <a:t>בחיים שלנו ישנם הרבה מאוד הזדמנויות להיות שם בשביל משהו שהוא לא אנחנו, עצמינו.</a:t>
            </a:r>
            <a:r>
              <a:rPr lang="he-IL" sz="700" dirty="0">
                <a:solidFill>
                  <a:schemeClr val="bg1"/>
                </a:solidFill>
                <a:latin typeface="Levenim MT" panose="02010502060101010101" pitchFamily="2" charset="-79"/>
                <a:cs typeface="Levenim MT" panose="02010502060101010101" pitchFamily="2" charset="-79"/>
              </a:rPr>
              <a:t> </a:t>
            </a:r>
            <a:r>
              <a:rPr lang="he-IL" sz="700" dirty="0" smtClean="0">
                <a:solidFill>
                  <a:schemeClr val="bg1"/>
                </a:solidFill>
                <a:latin typeface="Levenim MT" panose="02010502060101010101" pitchFamily="2" charset="-79"/>
                <a:cs typeface="Levenim MT" panose="02010502060101010101" pitchFamily="2" charset="-79"/>
              </a:rPr>
              <a:t>לפעמים זה משהו גדול כמו שמירה והתנדבות בשומר החדש. א</a:t>
            </a:r>
            <a:r>
              <a:rPr lang="he-IL" sz="700" dirty="0">
                <a:solidFill>
                  <a:schemeClr val="bg1"/>
                </a:solidFill>
                <a:latin typeface="Levenim MT" panose="02010502060101010101" pitchFamily="2" charset="-79"/>
                <a:cs typeface="Levenim MT" panose="02010502060101010101" pitchFamily="2" charset="-79"/>
              </a:rPr>
              <a:t>ב</a:t>
            </a:r>
            <a:r>
              <a:rPr lang="he-IL" sz="700" dirty="0" smtClean="0">
                <a:solidFill>
                  <a:schemeClr val="bg1"/>
                </a:solidFill>
                <a:latin typeface="Levenim MT" panose="02010502060101010101" pitchFamily="2" charset="-79"/>
                <a:cs typeface="Levenim MT" panose="02010502060101010101" pitchFamily="2" charset="-79"/>
              </a:rPr>
              <a:t>ל הרבה פעמים זה משהו קטן בתוך שטף החיים, במקצוע שלנו, מול סתם אנשים או במשפחה. לראות את האחר ולהיות שם בשבילו.</a:t>
            </a:r>
          </a:p>
          <a:p>
            <a:pPr>
              <a:lnSpc>
                <a:spcPct val="150000"/>
              </a:lnSpc>
            </a:pPr>
            <a:r>
              <a:rPr lang="he-IL" sz="700" dirty="0" smtClean="0">
                <a:solidFill>
                  <a:schemeClr val="bg1"/>
                </a:solidFill>
                <a:latin typeface="Levenim MT" panose="02010502060101010101" pitchFamily="2" charset="-79"/>
                <a:cs typeface="Levenim MT" panose="02010502060101010101" pitchFamily="2" charset="-79"/>
              </a:rPr>
              <a:t>הפרדוקס הוא שכאשר אנחנו בשביל האחר ממקום עמוק, פתאום העצמי שלנו מתרחב וגודל וטוב לנו יותר. </a:t>
            </a:r>
          </a:p>
        </p:txBody>
      </p:sp>
      <p:sp>
        <p:nvSpPr>
          <p:cNvPr id="13" name="מלבן 12"/>
          <p:cNvSpPr/>
          <p:nvPr/>
        </p:nvSpPr>
        <p:spPr>
          <a:xfrm>
            <a:off x="6682740" y="3813553"/>
            <a:ext cx="2796540" cy="1145726"/>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lnSpc>
                <a:spcPct val="150000"/>
              </a:lnSpc>
              <a:spcAft>
                <a:spcPts val="600"/>
              </a:spcAft>
            </a:pPr>
            <a:r>
              <a:rPr lang="he-IL" sz="950" b="1" dirty="0">
                <a:solidFill>
                  <a:srgbClr val="5E4D36"/>
                </a:solidFill>
                <a:latin typeface="Levenim MT" panose="02010502060101010101" pitchFamily="2" charset="-79"/>
                <a:cs typeface="Levenim MT" panose="02010502060101010101" pitchFamily="2" charset="-79"/>
              </a:rPr>
              <a:t>שאלות לעיון והעמקה: </a:t>
            </a:r>
            <a:endParaRPr lang="he-IL" sz="950" b="1" dirty="0" smtClean="0">
              <a:solidFill>
                <a:srgbClr val="5E4D36"/>
              </a:solidFill>
              <a:latin typeface="Levenim MT" panose="02010502060101010101" pitchFamily="2" charset="-79"/>
              <a:cs typeface="Levenim MT" panose="02010502060101010101" pitchFamily="2" charset="-79"/>
            </a:endParaRPr>
          </a:p>
          <a:p>
            <a:pPr marL="171450" indent="-171450">
              <a:lnSpc>
                <a:spcPct val="150000"/>
              </a:lnSpc>
              <a:buFont typeface="Arial" panose="020B0604020202020204" pitchFamily="34" charset="0"/>
              <a:buChar char="•"/>
            </a:pPr>
            <a:r>
              <a:rPr lang="he-IL" sz="700" b="1" dirty="0" smtClean="0">
                <a:solidFill>
                  <a:srgbClr val="5E4D36"/>
                </a:solidFill>
                <a:latin typeface="Levenim MT" panose="02010502060101010101" pitchFamily="2" charset="-79"/>
                <a:cs typeface="Levenim MT" panose="02010502060101010101" pitchFamily="2" charset="-79"/>
              </a:rPr>
              <a:t>נסו לתאר רגע את התחושה והמחשבות שעברו לאנדרו כשניגש וכרע ברך, ושאל, והביא להם את </a:t>
            </a:r>
            <a:r>
              <a:rPr lang="he-IL" sz="700" b="1" dirty="0" err="1" smtClean="0">
                <a:solidFill>
                  <a:srgbClr val="5E4D36"/>
                </a:solidFill>
                <a:latin typeface="Levenim MT" panose="02010502060101010101" pitchFamily="2" charset="-79"/>
                <a:cs typeface="Levenim MT" panose="02010502060101010101" pitchFamily="2" charset="-79"/>
              </a:rPr>
              <a:t>האיפד</a:t>
            </a:r>
            <a:r>
              <a:rPr lang="he-IL" sz="700" b="1" dirty="0" smtClean="0">
                <a:solidFill>
                  <a:srgbClr val="5E4D36"/>
                </a:solidFill>
                <a:latin typeface="Levenim MT" panose="02010502060101010101" pitchFamily="2" charset="-79"/>
                <a:cs typeface="Levenim MT" panose="02010502060101010101" pitchFamily="2" charset="-79"/>
              </a:rPr>
              <a:t>.</a:t>
            </a:r>
          </a:p>
          <a:p>
            <a:pPr marL="171450" indent="-171450">
              <a:lnSpc>
                <a:spcPct val="150000"/>
              </a:lnSpc>
              <a:buFont typeface="Arial" panose="020B0604020202020204" pitchFamily="34" charset="0"/>
              <a:buChar char="•"/>
            </a:pPr>
            <a:r>
              <a:rPr lang="he-IL" sz="700" b="1" dirty="0" smtClean="0">
                <a:solidFill>
                  <a:srgbClr val="5E4D36"/>
                </a:solidFill>
                <a:latin typeface="Levenim MT" panose="02010502060101010101" pitchFamily="2" charset="-79"/>
                <a:cs typeface="Levenim MT" panose="02010502060101010101" pitchFamily="2" charset="-79"/>
              </a:rPr>
              <a:t>נסו לחוש את תחושתו לאחר המעשה.</a:t>
            </a:r>
            <a:endParaRPr lang="he-IL" sz="700" dirty="0">
              <a:solidFill>
                <a:srgbClr val="5E4D36"/>
              </a:solidFill>
              <a:latin typeface="Levenim MT" panose="02010502060101010101" pitchFamily="2" charset="-79"/>
              <a:cs typeface="Levenim MT" panose="02010502060101010101" pitchFamily="2" charset="-79"/>
            </a:endParaRPr>
          </a:p>
        </p:txBody>
      </p:sp>
      <p:sp>
        <p:nvSpPr>
          <p:cNvPr id="14" name="מלבן 13"/>
          <p:cNvSpPr/>
          <p:nvPr/>
        </p:nvSpPr>
        <p:spPr>
          <a:xfrm>
            <a:off x="4513385"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just">
              <a:lnSpc>
                <a:spcPct val="150000"/>
              </a:lnSpc>
            </a:pPr>
            <a:r>
              <a:rPr lang="he-IL" sz="700" dirty="0" smtClean="0">
                <a:solidFill>
                  <a:srgbClr val="5E4D36"/>
                </a:solidFill>
                <a:latin typeface="Levenim MT" panose="02010502060101010101" pitchFamily="2" charset="-79"/>
                <a:cs typeface="Levenim MT" panose="02010502060101010101" pitchFamily="2" charset="-79"/>
              </a:rPr>
              <a:t>לין </a:t>
            </a:r>
            <a:r>
              <a:rPr lang="he-IL" sz="700" dirty="0">
                <a:solidFill>
                  <a:srgbClr val="5E4D36"/>
                </a:solidFill>
                <a:latin typeface="Levenim MT" panose="02010502060101010101" pitchFamily="2" charset="-79"/>
                <a:cs typeface="Levenim MT" panose="02010502060101010101" pitchFamily="2" charset="-79"/>
              </a:rPr>
              <a:t>מארי </a:t>
            </a:r>
            <a:r>
              <a:rPr lang="he-IL" sz="700" dirty="0" err="1">
                <a:solidFill>
                  <a:srgbClr val="5E4D36"/>
                </a:solidFill>
                <a:latin typeface="Levenim MT" panose="02010502060101010101" pitchFamily="2" charset="-79"/>
                <a:cs typeface="Levenim MT" panose="02010502060101010101" pitchFamily="2" charset="-79"/>
              </a:rPr>
              <a:t>רינק</a:t>
            </a:r>
            <a:r>
              <a:rPr lang="he-IL" sz="700" dirty="0">
                <a:solidFill>
                  <a:srgbClr val="5E4D36"/>
                </a:solidFill>
                <a:latin typeface="Levenim MT" panose="02010502060101010101" pitchFamily="2" charset="-79"/>
                <a:cs typeface="Levenim MT" panose="02010502060101010101" pitchFamily="2" charset="-79"/>
              </a:rPr>
              <a:t> </a:t>
            </a:r>
            <a:r>
              <a:rPr lang="he-IL" sz="700" dirty="0" err="1">
                <a:solidFill>
                  <a:srgbClr val="5E4D36"/>
                </a:solidFill>
                <a:latin typeface="Levenim MT" panose="02010502060101010101" pitchFamily="2" charset="-79"/>
                <a:cs typeface="Levenim MT" panose="02010502060101010101" pitchFamily="2" charset="-79"/>
              </a:rPr>
              <a:t>מנאשוויל</a:t>
            </a:r>
            <a:r>
              <a:rPr lang="he-IL" sz="700" dirty="0">
                <a:solidFill>
                  <a:srgbClr val="5E4D36"/>
                </a:solidFill>
                <a:latin typeface="Levenim MT" panose="02010502060101010101" pitchFamily="2" charset="-79"/>
                <a:cs typeface="Levenim MT" panose="02010502060101010101" pitchFamily="2" charset="-79"/>
              </a:rPr>
              <a:t> היא </a:t>
            </a:r>
            <a:r>
              <a:rPr lang="he-IL" sz="700" dirty="0" err="1">
                <a:solidFill>
                  <a:srgbClr val="5E4D36"/>
                </a:solidFill>
                <a:latin typeface="Levenim MT" panose="02010502060101010101" pitchFamily="2" charset="-79"/>
                <a:cs typeface="Levenim MT" panose="02010502060101010101" pitchFamily="2" charset="-79"/>
              </a:rPr>
              <a:t>אמא</a:t>
            </a:r>
            <a:r>
              <a:rPr lang="he-IL" sz="700" dirty="0">
                <a:solidFill>
                  <a:srgbClr val="5E4D36"/>
                </a:solidFill>
                <a:latin typeface="Levenim MT" panose="02010502060101010101" pitchFamily="2" charset="-79"/>
                <a:cs typeface="Levenim MT" panose="02010502060101010101" pitchFamily="2" charset="-79"/>
              </a:rPr>
              <a:t> של ג'יימס בן התשע. ג'יימס נולד עם תסמונת דאון ובגיל שש אובחן גם כאוטיסט. בשבוע שעבר ביקרו לין מארי וג'יימס בחנות של אפל, כשג'יימס רץ דרך קיר זכוכית במלוא הכוח כל הנוכחים בחנות רק הסתכלו, עובד אחד צעיר יצא מגדרו, הבין מה יוכל לעזור לשניים והוכיח שטוב הלב לא נעלם מהעולם. </a:t>
            </a:r>
            <a:endParaRPr lang="he-IL" sz="700" dirty="0" smtClean="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700" dirty="0">
                <a:solidFill>
                  <a:srgbClr val="5E4D36"/>
                </a:solidFill>
                <a:latin typeface="Levenim MT" panose="02010502060101010101" pitchFamily="2" charset="-79"/>
                <a:cs typeface="Levenim MT" panose="02010502060101010101" pitchFamily="2" charset="-79"/>
              </a:rPr>
              <a:t>"כשג'יימס היה בן שלוש קנינו לו </a:t>
            </a:r>
            <a:r>
              <a:rPr lang="en-US" sz="700" dirty="0" err="1">
                <a:solidFill>
                  <a:srgbClr val="5E4D36"/>
                </a:solidFill>
                <a:latin typeface="Levenim MT" panose="02010502060101010101" pitchFamily="2" charset="-79"/>
                <a:cs typeface="Levenim MT" panose="02010502060101010101" pitchFamily="2" charset="-79"/>
              </a:rPr>
              <a:t>ipad</a:t>
            </a:r>
            <a:r>
              <a:rPr lang="en-US" sz="700" dirty="0">
                <a:solidFill>
                  <a:srgbClr val="5E4D36"/>
                </a:solidFill>
                <a:latin typeface="Levenim MT" panose="02010502060101010101" pitchFamily="2" charset="-79"/>
                <a:cs typeface="Levenim MT" panose="02010502060101010101" pitchFamily="2" charset="-79"/>
              </a:rPr>
              <a:t>", </a:t>
            </a:r>
            <a:r>
              <a:rPr lang="he-IL" sz="700" dirty="0">
                <a:solidFill>
                  <a:srgbClr val="5E4D36"/>
                </a:solidFill>
                <a:latin typeface="Levenim MT" panose="02010502060101010101" pitchFamily="2" charset="-79"/>
                <a:cs typeface="Levenim MT" panose="02010502060101010101" pitchFamily="2" charset="-79"/>
              </a:rPr>
              <a:t>כותבת לין מארי בפוסט שהעלתה אל דף </a:t>
            </a:r>
            <a:r>
              <a:rPr lang="he-IL" sz="700" dirty="0" err="1">
                <a:solidFill>
                  <a:srgbClr val="5E4D36"/>
                </a:solidFill>
                <a:latin typeface="Levenim MT" panose="02010502060101010101" pitchFamily="2" charset="-79"/>
                <a:cs typeface="Levenim MT" panose="02010502060101010101" pitchFamily="2" charset="-79"/>
              </a:rPr>
              <a:t>הפייסבוק</a:t>
            </a:r>
            <a:r>
              <a:rPr lang="he-IL" sz="700" dirty="0">
                <a:solidFill>
                  <a:srgbClr val="5E4D36"/>
                </a:solidFill>
                <a:latin typeface="Levenim MT" panose="02010502060101010101" pitchFamily="2" charset="-79"/>
                <a:cs typeface="Levenim MT" panose="02010502060101010101" pitchFamily="2" charset="-79"/>
              </a:rPr>
              <a:t> שלה. "הוא הפך להיות הכלי שדרכו ג'יימס מתקשר </a:t>
            </a:r>
            <a:r>
              <a:rPr lang="he-IL" sz="700" dirty="0" err="1">
                <a:solidFill>
                  <a:srgbClr val="5E4D36"/>
                </a:solidFill>
                <a:latin typeface="Levenim MT" panose="02010502060101010101" pitchFamily="2" charset="-79"/>
                <a:cs typeface="Levenim MT" panose="02010502060101010101" pitchFamily="2" charset="-79"/>
              </a:rPr>
              <a:t>איתנו</a:t>
            </a:r>
            <a:r>
              <a:rPr lang="he-IL" sz="700" dirty="0">
                <a:solidFill>
                  <a:srgbClr val="5E4D36"/>
                </a:solidFill>
                <a:latin typeface="Levenim MT" panose="02010502060101010101" pitchFamily="2" charset="-79"/>
                <a:cs typeface="Levenim MT" panose="02010502060101010101" pitchFamily="2" charset="-79"/>
              </a:rPr>
              <a:t> בכל יום". למרבה הצער אחרי שש שנים של שימוש יומיומי המכשיר שבק והגיע הזמן להחליף אותו. </a:t>
            </a:r>
          </a:p>
          <a:p>
            <a:pPr algn="just">
              <a:lnSpc>
                <a:spcPct val="150000"/>
              </a:lnSpc>
            </a:pPr>
            <a:r>
              <a:rPr lang="he-IL" sz="700" dirty="0">
                <a:solidFill>
                  <a:srgbClr val="5E4D36"/>
                </a:solidFill>
                <a:latin typeface="Levenim MT" panose="02010502060101010101" pitchFamily="2" charset="-79"/>
                <a:cs typeface="Levenim MT" panose="02010502060101010101" pitchFamily="2" charset="-79"/>
              </a:rPr>
              <a:t>מארי לין הצליחה להשיג תרומה שתאפשר לה לקנות לג'יימס </a:t>
            </a:r>
            <a:r>
              <a:rPr lang="en-US" sz="700" dirty="0" err="1">
                <a:solidFill>
                  <a:srgbClr val="5E4D36"/>
                </a:solidFill>
                <a:latin typeface="Levenim MT" panose="02010502060101010101" pitchFamily="2" charset="-79"/>
                <a:cs typeface="Levenim MT" panose="02010502060101010101" pitchFamily="2" charset="-79"/>
              </a:rPr>
              <a:t>ipad</a:t>
            </a:r>
            <a:r>
              <a:rPr lang="en-US" sz="700" dirty="0">
                <a:solidFill>
                  <a:srgbClr val="5E4D36"/>
                </a:solidFill>
                <a:latin typeface="Levenim MT" panose="02010502060101010101" pitchFamily="2" charset="-79"/>
                <a:cs typeface="Levenim MT" panose="02010502060101010101" pitchFamily="2" charset="-79"/>
              </a:rPr>
              <a:t> </a:t>
            </a:r>
            <a:r>
              <a:rPr lang="he-IL" sz="700" dirty="0">
                <a:solidFill>
                  <a:srgbClr val="5E4D36"/>
                </a:solidFill>
                <a:latin typeface="Levenim MT" panose="02010502060101010101" pitchFamily="2" charset="-79"/>
                <a:cs typeface="Levenim MT" panose="02010502060101010101" pitchFamily="2" charset="-79"/>
              </a:rPr>
              <a:t>חדש ויצאה יחד </a:t>
            </a:r>
            <a:r>
              <a:rPr lang="he-IL" sz="700" dirty="0" err="1">
                <a:solidFill>
                  <a:srgbClr val="5E4D36"/>
                </a:solidFill>
                <a:latin typeface="Levenim MT" panose="02010502060101010101" pitchFamily="2" charset="-79"/>
                <a:cs typeface="Levenim MT" panose="02010502060101010101" pitchFamily="2" charset="-79"/>
              </a:rPr>
              <a:t>איתו</a:t>
            </a:r>
            <a:r>
              <a:rPr lang="he-IL" sz="700" dirty="0">
                <a:solidFill>
                  <a:srgbClr val="5E4D36"/>
                </a:solidFill>
                <a:latin typeface="Levenim MT" panose="02010502060101010101" pitchFamily="2" charset="-79"/>
                <a:cs typeface="Levenim MT" panose="02010502060101010101" pitchFamily="2" charset="-79"/>
              </a:rPr>
              <a:t> לחנות של אפל כדי לרכוש אותו. "בזמן שהיינו בחנות משהו בחוץ משך את תשומת הלב של ג'יימס והוא רץ אליו דרך דלת זכוכית. הבעיה היא שזו לא הייתה דלת, זה היה קיר זכוכית שקוף". </a:t>
            </a:r>
          </a:p>
          <a:p>
            <a:pPr algn="just">
              <a:lnSpc>
                <a:spcPct val="150000"/>
              </a:lnSpc>
            </a:pPr>
            <a:r>
              <a:rPr lang="he-IL" sz="700" dirty="0">
                <a:solidFill>
                  <a:srgbClr val="5E4D36"/>
                </a:solidFill>
                <a:latin typeface="Levenim MT" panose="02010502060101010101" pitchFamily="2" charset="-79"/>
                <a:cs typeface="Levenim MT" panose="02010502060101010101" pitchFamily="2" charset="-79"/>
              </a:rPr>
              <a:t>ג'יימס לא הבחין בזכוכית שמפרידה בינו ובין הקניון, לין מארי הבחינה מאוחר מדי. "הוא התנגש בקיר בכל הכוח ונפל בעוצמה אחורה. כל הנוכחים בחנות בהו והפסיקו לנשום כששמעו את הרעש </a:t>
            </a:r>
            <a:r>
              <a:rPr lang="he-IL" sz="700" dirty="0" smtClean="0">
                <a:solidFill>
                  <a:srgbClr val="5E4D36"/>
                </a:solidFill>
                <a:latin typeface="Levenim MT" panose="02010502060101010101" pitchFamily="2" charset="-79"/>
                <a:cs typeface="Levenim MT" panose="02010502060101010101" pitchFamily="2" charset="-79"/>
              </a:rPr>
              <a:t>של</a:t>
            </a:r>
            <a:endParaRPr lang="he-IL" sz="7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16" name="מלבן 15"/>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just">
              <a:lnSpc>
                <a:spcPct val="150000"/>
              </a:lnSpc>
            </a:pPr>
            <a:r>
              <a:rPr lang="he-IL" sz="700" dirty="0" smtClean="0">
                <a:solidFill>
                  <a:srgbClr val="5E4D36"/>
                </a:solidFill>
                <a:latin typeface="Levenim MT" panose="02010502060101010101" pitchFamily="2" charset="-79"/>
                <a:cs typeface="Levenim MT" panose="02010502060101010101" pitchFamily="2" charset="-79"/>
              </a:rPr>
              <a:t>אליו</a:t>
            </a:r>
            <a:r>
              <a:rPr lang="he-IL" sz="700" dirty="0">
                <a:solidFill>
                  <a:srgbClr val="5E4D36"/>
                </a:solidFill>
                <a:latin typeface="Levenim MT" panose="02010502060101010101" pitchFamily="2" charset="-79"/>
                <a:cs typeface="Levenim MT" panose="02010502060101010101" pitchFamily="2" charset="-79"/>
              </a:rPr>
              <a:t>, או לטפל בנו כשנחזור ביום אחר המומים פחות. אבל הבחור הזה היה </a:t>
            </a:r>
            <a:r>
              <a:rPr lang="he-IL" sz="700" dirty="0" err="1">
                <a:solidFill>
                  <a:srgbClr val="5E4D36"/>
                </a:solidFill>
                <a:latin typeface="Levenim MT" panose="02010502060101010101" pitchFamily="2" charset="-79"/>
                <a:cs typeface="Levenim MT" panose="02010502060101010101" pitchFamily="2" charset="-79"/>
              </a:rPr>
              <a:t>איתנו</a:t>
            </a:r>
            <a:r>
              <a:rPr lang="he-IL" sz="700" dirty="0">
                <a:solidFill>
                  <a:srgbClr val="5E4D36"/>
                </a:solidFill>
                <a:latin typeface="Levenim MT" panose="02010502060101010101" pitchFamily="2" charset="-79"/>
                <a:cs typeface="Levenim MT" panose="02010502060101010101" pitchFamily="2" charset="-79"/>
              </a:rPr>
              <a:t> כשכאב לנו, כשהיה קשה". </a:t>
            </a:r>
          </a:p>
          <a:p>
            <a:pPr algn="just">
              <a:lnSpc>
                <a:spcPct val="150000"/>
              </a:lnSpc>
            </a:pPr>
            <a:r>
              <a:rPr lang="he-IL" sz="700" dirty="0" smtClean="0">
                <a:solidFill>
                  <a:srgbClr val="5E4D36"/>
                </a:solidFill>
                <a:latin typeface="Levenim MT" panose="02010502060101010101" pitchFamily="2" charset="-79"/>
                <a:cs typeface="Levenim MT" panose="02010502060101010101" pitchFamily="2" charset="-79"/>
              </a:rPr>
              <a:t>לין </a:t>
            </a:r>
            <a:r>
              <a:rPr lang="he-IL" sz="700" dirty="0">
                <a:solidFill>
                  <a:srgbClr val="5E4D36"/>
                </a:solidFill>
                <a:latin typeface="Levenim MT" panose="02010502060101010101" pitchFamily="2" charset="-79"/>
                <a:cs typeface="Levenim MT" panose="02010502060101010101" pitchFamily="2" charset="-79"/>
              </a:rPr>
              <a:t>מארי שלחה את הפוסט שלה לחבריה וביקשה עזרה במציאת הבחור "</a:t>
            </a:r>
            <a:r>
              <a:rPr lang="he-IL" sz="700" dirty="0" err="1">
                <a:solidFill>
                  <a:srgbClr val="5E4D36"/>
                </a:solidFill>
                <a:latin typeface="Levenim MT" panose="02010502060101010101" pitchFamily="2" charset="-79"/>
                <a:cs typeface="Levenim MT" panose="02010502060101010101" pitchFamily="2" charset="-79"/>
              </a:rPr>
              <a:t>הייתיכל</a:t>
            </a:r>
            <a:r>
              <a:rPr lang="he-IL" sz="700" dirty="0">
                <a:solidFill>
                  <a:srgbClr val="5E4D36"/>
                </a:solidFill>
                <a:latin typeface="Levenim MT" panose="02010502060101010101" pitchFamily="2" charset="-79"/>
                <a:cs typeface="Levenim MT" panose="02010502060101010101" pitchFamily="2" charset="-79"/>
              </a:rPr>
              <a:t> כך נסערת ששכחתי לשאול אותו לשמו". היא גם רצתה להגיע אל אפל ולספר להם איזה עובד נפלא יש להם בחנות. שתי המטרות שלה הושגו. הפוסט הפך ויראלי עם 25 אלף לינקים ו-13.5 אלף שיתופים, אחד מהם, ג'ורדן </a:t>
            </a:r>
            <a:r>
              <a:rPr lang="he-IL" sz="700" dirty="0" err="1">
                <a:solidFill>
                  <a:srgbClr val="5E4D36"/>
                </a:solidFill>
                <a:latin typeface="Levenim MT" panose="02010502060101010101" pitchFamily="2" charset="-79"/>
                <a:cs typeface="Levenim MT" panose="02010502060101010101" pitchFamily="2" charset="-79"/>
              </a:rPr>
              <a:t>רוקהולד</a:t>
            </a:r>
            <a:r>
              <a:rPr lang="he-IL" sz="700" dirty="0">
                <a:solidFill>
                  <a:srgbClr val="5E4D36"/>
                </a:solidFill>
                <a:latin typeface="Levenim MT" panose="02010502060101010101" pitchFamily="2" charset="-79"/>
                <a:cs typeface="Levenim MT" panose="02010502060101010101" pitchFamily="2" charset="-79"/>
              </a:rPr>
              <a:t>, מצא ללין מארי את העובד הצדיק. "אני עובד </a:t>
            </a:r>
            <a:r>
              <a:rPr lang="he-IL" sz="700" dirty="0" err="1">
                <a:solidFill>
                  <a:srgbClr val="5E4D36"/>
                </a:solidFill>
                <a:latin typeface="Levenim MT" panose="02010502060101010101" pitchFamily="2" charset="-79"/>
                <a:cs typeface="Levenim MT" panose="02010502060101010101" pitchFamily="2" charset="-79"/>
              </a:rPr>
              <a:t>איתו</a:t>
            </a:r>
            <a:r>
              <a:rPr lang="he-IL" sz="700" dirty="0">
                <a:solidFill>
                  <a:srgbClr val="5E4D36"/>
                </a:solidFill>
                <a:latin typeface="Levenim MT" panose="02010502060101010101" pitchFamily="2" charset="-79"/>
                <a:cs typeface="Levenim MT" panose="02010502060101010101" pitchFamily="2" charset="-79"/>
              </a:rPr>
              <a:t> וקוראים לו אנדרו", כתב ג'ורדן ללין מארי. "הייתי שם </a:t>
            </a:r>
            <a:r>
              <a:rPr lang="he-IL" sz="700" dirty="0" err="1">
                <a:solidFill>
                  <a:srgbClr val="5E4D36"/>
                </a:solidFill>
                <a:latin typeface="Levenim MT" panose="02010502060101010101" pitchFamily="2" charset="-79"/>
                <a:cs typeface="Levenim MT" panose="02010502060101010101" pitchFamily="2" charset="-79"/>
              </a:rPr>
              <a:t>כשהכל</a:t>
            </a:r>
            <a:r>
              <a:rPr lang="he-IL" sz="700" dirty="0">
                <a:solidFill>
                  <a:srgbClr val="5E4D36"/>
                </a:solidFill>
                <a:latin typeface="Levenim MT" panose="02010502060101010101" pitchFamily="2" charset="-79"/>
                <a:cs typeface="Levenim MT" panose="02010502060101010101" pitchFamily="2" charset="-79"/>
              </a:rPr>
              <a:t> קרה ואני זוכר את אנדרו יושב </a:t>
            </a:r>
            <a:r>
              <a:rPr lang="he-IL" sz="700" dirty="0" err="1">
                <a:solidFill>
                  <a:srgbClr val="5E4D36"/>
                </a:solidFill>
                <a:latin typeface="Levenim MT" panose="02010502060101010101" pitchFamily="2" charset="-79"/>
                <a:cs typeface="Levenim MT" panose="02010502060101010101" pitchFamily="2" charset="-79"/>
              </a:rPr>
              <a:t>איתכם</a:t>
            </a:r>
            <a:r>
              <a:rPr lang="he-IL" sz="700" dirty="0">
                <a:solidFill>
                  <a:srgbClr val="5E4D36"/>
                </a:solidFill>
                <a:latin typeface="Levenim MT" panose="02010502060101010101" pitchFamily="2" charset="-79"/>
                <a:cs typeface="Levenim MT" panose="02010502060101010101" pitchFamily="2" charset="-79"/>
              </a:rPr>
              <a:t>. לאנדרו יש לב טוב והוא אוהב לעזור לאנשים". מקור</a:t>
            </a:r>
          </a:p>
          <a:p>
            <a:pPr>
              <a:lnSpc>
                <a:spcPct val="150000"/>
              </a:lnSpc>
            </a:pPr>
            <a:r>
              <a:rPr lang="he-IL" sz="700" dirty="0">
                <a:solidFill>
                  <a:srgbClr val="5E4D36"/>
                </a:solidFill>
                <a:latin typeface="Levenim MT" panose="02010502060101010101" pitchFamily="2" charset="-79"/>
                <a:cs typeface="Levenim MT" panose="02010502060101010101" pitchFamily="2" charset="-79"/>
              </a:rPr>
              <a:t>לין מארי יצרה קשר עם אנדרו והודתה לו באופן אישי. "הוא אמר לי שהוא בסך </a:t>
            </a:r>
            <a:r>
              <a:rPr lang="he-IL" sz="700" dirty="0" err="1">
                <a:solidFill>
                  <a:srgbClr val="5E4D36"/>
                </a:solidFill>
                <a:latin typeface="Levenim MT" panose="02010502060101010101" pitchFamily="2" charset="-79"/>
                <a:cs typeface="Levenim MT" panose="02010502060101010101" pitchFamily="2" charset="-79"/>
              </a:rPr>
              <a:t>הכל</a:t>
            </a:r>
            <a:r>
              <a:rPr lang="he-IL" sz="700" dirty="0">
                <a:solidFill>
                  <a:srgbClr val="5E4D36"/>
                </a:solidFill>
                <a:latin typeface="Levenim MT" panose="02010502060101010101" pitchFamily="2" charset="-79"/>
                <a:cs typeface="Levenim MT" panose="02010502060101010101" pitchFamily="2" charset="-79"/>
              </a:rPr>
              <a:t> עשה את העבודה שלו", היא מספרת ומוסיפה: "יצאתי מהחוויה בחנות עם תזכורת חשובה. כל כך קל להתרכז בעצמך, במשימה שלך בתכנית שלך אבל ככה לא רואים מה אנשים אחרים צריכים. אני מקווה להיות פחות מרוכזת בעצמי, לא להחמיץ הזדמנויות בהם אני נותנת למישהו נזקק בדיוק מה שהוא שצריך באותו הרגע". </a:t>
            </a:r>
          </a:p>
          <a:p>
            <a:pPr algn="l">
              <a:lnSpc>
                <a:spcPts val="1000"/>
              </a:lnSpc>
            </a:pPr>
            <a:r>
              <a:rPr lang="en-US" sz="600" dirty="0" err="1">
                <a:solidFill>
                  <a:srgbClr val="5E4D36"/>
                </a:solidFill>
                <a:latin typeface="Levenim MT" panose="02010502060101010101" pitchFamily="2" charset="-79"/>
                <a:cs typeface="Levenim MT" panose="02010502060101010101" pitchFamily="2" charset="-79"/>
                <a:hlinkClick r:id="rId4"/>
              </a:rPr>
              <a:t>nrg</a:t>
            </a:r>
            <a:r>
              <a:rPr lang="en-US" sz="600" dirty="0">
                <a:solidFill>
                  <a:srgbClr val="5E4D36"/>
                </a:solidFill>
                <a:latin typeface="Levenim MT" panose="02010502060101010101" pitchFamily="2" charset="-79"/>
                <a:cs typeface="Levenim MT" panose="02010502060101010101" pitchFamily="2" charset="-79"/>
                <a:hlinkClick r:id="rId4"/>
              </a:rPr>
              <a:t> </a:t>
            </a:r>
            <a:r>
              <a:rPr lang="he-IL" sz="600" dirty="0">
                <a:solidFill>
                  <a:srgbClr val="5E4D36"/>
                </a:solidFill>
                <a:latin typeface="Levenim MT" panose="02010502060101010101" pitchFamily="2" charset="-79"/>
                <a:cs typeface="Levenim MT" panose="02010502060101010101" pitchFamily="2" charset="-79"/>
                <a:hlinkClick r:id="rId4"/>
              </a:rPr>
              <a:t>סגנון | 27/1/2016 12:16</a:t>
            </a:r>
            <a:r>
              <a:rPr lang="he-IL" sz="600" dirty="0">
                <a:solidFill>
                  <a:srgbClr val="5E4D36"/>
                </a:solidFill>
                <a:latin typeface="Levenim MT" panose="02010502060101010101" pitchFamily="2" charset="-79"/>
                <a:cs typeface="Levenim MT" panose="02010502060101010101" pitchFamily="2" charset="-79"/>
              </a:rPr>
              <a:t>	</a:t>
            </a:r>
          </a:p>
        </p:txBody>
      </p:sp>
      <p:pic>
        <p:nvPicPr>
          <p:cNvPr id="4" name="מציין מיקום של תמונה 3"/>
          <p:cNvPicPr>
            <a:picLocks noGrp="1" noChangeAspect="1"/>
          </p:cNvPicPr>
          <p:nvPr>
            <p:ph type="pic" sz="quarter" idx="15"/>
          </p:nvPr>
        </p:nvPicPr>
        <p:blipFill>
          <a:blip r:embed="rId5" cstate="print">
            <a:extLst>
              <a:ext uri="{28A0092B-C50C-407E-A947-70E740481C1C}">
                <a14:useLocalDpi xmlns:a14="http://schemas.microsoft.com/office/drawing/2010/main" xmlns="" val="0"/>
              </a:ext>
            </a:extLst>
          </a:blip>
          <a:srcRect l="9654" r="9654"/>
          <a:stretch>
            <a:fillRect/>
          </a:stretch>
        </p:blipFill>
        <p:spPr/>
      </p:pic>
      <p:sp>
        <p:nvSpPr>
          <p:cNvPr id="18" name="מלבן 17"/>
          <p:cNvSpPr/>
          <p:nvPr/>
        </p:nvSpPr>
        <p:spPr>
          <a:xfrm>
            <a:off x="2467708"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nSpc>
                <a:spcPct val="150000"/>
              </a:lnSpc>
              <a:spcAft>
                <a:spcPts val="600"/>
              </a:spcAft>
            </a:pPr>
            <a:r>
              <a:rPr lang="he-IL" sz="700" dirty="0">
                <a:solidFill>
                  <a:srgbClr val="5E4D36"/>
                </a:solidFill>
                <a:latin typeface="Levenim MT" panose="02010502060101010101" pitchFamily="2" charset="-79"/>
                <a:cs typeface="Levenim MT" panose="02010502060101010101" pitchFamily="2" charset="-79"/>
              </a:rPr>
              <a:t>ההתנגשות בין הראש של ג'יימס והזכוכית ואחר כך בין הראש לרצפה". </a:t>
            </a:r>
          </a:p>
          <a:p>
            <a:pPr>
              <a:lnSpc>
                <a:spcPct val="150000"/>
              </a:lnSpc>
              <a:spcAft>
                <a:spcPts val="600"/>
              </a:spcAft>
            </a:pPr>
            <a:r>
              <a:rPr lang="he-IL" sz="700" dirty="0" smtClean="0">
                <a:solidFill>
                  <a:srgbClr val="5E4D36"/>
                </a:solidFill>
                <a:latin typeface="Levenim MT" panose="02010502060101010101" pitchFamily="2" charset="-79"/>
                <a:cs typeface="Levenim MT" panose="02010502060101010101" pitchFamily="2" charset="-79"/>
              </a:rPr>
              <a:t>לשמחתה </a:t>
            </a:r>
            <a:r>
              <a:rPr lang="he-IL" sz="700" dirty="0">
                <a:solidFill>
                  <a:srgbClr val="5E4D36"/>
                </a:solidFill>
                <a:latin typeface="Levenim MT" panose="02010502060101010101" pitchFamily="2" charset="-79"/>
                <a:cs typeface="Levenim MT" panose="02010502060101010101" pitchFamily="2" charset="-79"/>
              </a:rPr>
              <a:t>הרבה של לין מארי הזכוכית לא התנפצה, אבל הילד בהחלט נפגע. הוא נשאר שוכב על הרצפה, בוכה וצורח. היא התיישבה לידו מנסה להרגיע אותו. "לג'יימס יש סף כאב גבוה אז הוא נרגע מהר", כתבה בפוסט שלה, </a:t>
            </a:r>
          </a:p>
          <a:p>
            <a:pPr algn="just">
              <a:lnSpc>
                <a:spcPct val="150000"/>
              </a:lnSpc>
            </a:pPr>
            <a:r>
              <a:rPr lang="he-IL" sz="700" dirty="0">
                <a:solidFill>
                  <a:srgbClr val="5E4D36"/>
                </a:solidFill>
                <a:latin typeface="Levenim MT" panose="02010502060101010101" pitchFamily="2" charset="-79"/>
                <a:cs typeface="Levenim MT" panose="02010502060101010101" pitchFamily="2" charset="-79"/>
              </a:rPr>
              <a:t>"אבל אני הייתי מזועזעת. חיבקתי אותו ולא הצלחתי לקום מהרצפה". </a:t>
            </a:r>
          </a:p>
          <a:p>
            <a:pPr algn="just">
              <a:lnSpc>
                <a:spcPct val="150000"/>
              </a:lnSpc>
            </a:pPr>
            <a:r>
              <a:rPr lang="he-IL" sz="700" dirty="0">
                <a:solidFill>
                  <a:srgbClr val="5E4D36"/>
                </a:solidFill>
                <a:latin typeface="Levenim MT" panose="02010502060101010101" pitchFamily="2" charset="-79"/>
                <a:cs typeface="Levenim MT" panose="02010502060101010101" pitchFamily="2" charset="-79"/>
              </a:rPr>
              <a:t>אחד העובדים הצעירים בחנות ניגש אל האם ובנה, רכן אליהם ושאל לשלומם. לין מארי אמרה שנדמה לה </a:t>
            </a:r>
            <a:r>
              <a:rPr lang="he-IL" sz="700" dirty="0" err="1">
                <a:solidFill>
                  <a:srgbClr val="5E4D36"/>
                </a:solidFill>
                <a:latin typeface="Levenim MT" panose="02010502060101010101" pitchFamily="2" charset="-79"/>
                <a:cs typeface="Levenim MT" panose="02010502060101010101" pitchFamily="2" charset="-79"/>
              </a:rPr>
              <a:t>שהכל</a:t>
            </a:r>
            <a:r>
              <a:rPr lang="he-IL" sz="700" dirty="0">
                <a:solidFill>
                  <a:srgbClr val="5E4D36"/>
                </a:solidFill>
                <a:latin typeface="Levenim MT" panose="02010502060101010101" pitchFamily="2" charset="-79"/>
                <a:cs typeface="Levenim MT" panose="02010502060101010101" pitchFamily="2" charset="-79"/>
              </a:rPr>
              <a:t> בסדר. 'מה אני יכול לעשות עבורכם'? הוא שאל. "באותו רגע הוא התבונן מקרוב בג'יימס והבין שהוא ילד עם צרכים מיוחדים", מספרת לין מארי וממשיכה. "עניתי לבחור שבאנו לקנות </a:t>
            </a:r>
            <a:r>
              <a:rPr lang="en-US" sz="700" dirty="0" err="1">
                <a:solidFill>
                  <a:srgbClr val="5E4D36"/>
                </a:solidFill>
                <a:latin typeface="Levenim MT" panose="02010502060101010101" pitchFamily="2" charset="-79"/>
                <a:cs typeface="Levenim MT" panose="02010502060101010101" pitchFamily="2" charset="-79"/>
              </a:rPr>
              <a:t>ipad</a:t>
            </a:r>
            <a:r>
              <a:rPr lang="en-US" sz="700" dirty="0">
                <a:solidFill>
                  <a:srgbClr val="5E4D36"/>
                </a:solidFill>
                <a:latin typeface="Levenim MT" panose="02010502060101010101" pitchFamily="2" charset="-79"/>
                <a:cs typeface="Levenim MT" panose="02010502060101010101" pitchFamily="2" charset="-79"/>
              </a:rPr>
              <a:t>". </a:t>
            </a:r>
            <a:endParaRPr lang="he-IL" sz="700" dirty="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700" dirty="0">
                <a:solidFill>
                  <a:srgbClr val="5E4D36"/>
                </a:solidFill>
                <a:latin typeface="Levenim MT" panose="02010502060101010101" pitchFamily="2" charset="-79"/>
                <a:cs typeface="Levenim MT" panose="02010502060101010101" pitchFamily="2" charset="-79"/>
              </a:rPr>
              <a:t>העובד החביב הלך להביא את המכשיר, התיישב על הרצפה ליד האם ובנה, הראה לג'יימס את המכשיר החדש, עשה את כל מה שצריך כדי </a:t>
            </a:r>
            <a:r>
              <a:rPr lang="he-IL" sz="700" dirty="0" err="1">
                <a:solidFill>
                  <a:srgbClr val="5E4D36"/>
                </a:solidFill>
                <a:latin typeface="Levenim MT" panose="02010502060101010101" pitchFamily="2" charset="-79"/>
                <a:cs typeface="Levenim MT" panose="02010502060101010101" pitchFamily="2" charset="-79"/>
              </a:rPr>
              <a:t>להשמיש</a:t>
            </a:r>
            <a:r>
              <a:rPr lang="he-IL" sz="700" dirty="0">
                <a:solidFill>
                  <a:srgbClr val="5E4D36"/>
                </a:solidFill>
                <a:latin typeface="Levenim MT" panose="02010502060101010101" pitchFamily="2" charset="-79"/>
                <a:cs typeface="Levenim MT" panose="02010502060101010101" pitchFamily="2" charset="-79"/>
              </a:rPr>
              <a:t> אותו. הוא נתן את השירות הכי טוב שאפשר – על הרצפה. "אין לי מילים לתאר את הכרת התודה שאני חשה כלפי הבחור הזה", כתבה לין מארי  בפוסט שלה. "הוא לא היה חייב לשבת לידנו על הרצפה. בקלות הוא היה יכול לחכות שנקום וניגש </a:t>
            </a:r>
          </a:p>
        </p:txBody>
      </p:sp>
    </p:spTree>
    <p:extLst>
      <p:ext uri="{BB962C8B-B14F-4D97-AF65-F5344CB8AC3E}">
        <p14:creationId xmlns:p14="http://schemas.microsoft.com/office/powerpoint/2010/main" xmlns="" val="101974616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2748</TotalTime>
  <Words>764</Words>
  <Application>Microsoft Office PowerPoint</Application>
  <PresentationFormat>A4 Paper (210x297 mm)‎</PresentationFormat>
  <Paragraphs>22</Paragraphs>
  <Slides>1</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vt:i4>
      </vt:variant>
    </vt:vector>
  </HeadingPairs>
  <TitlesOfParts>
    <vt:vector size="2" baseType="lpstr">
      <vt:lpstr>1_ערכת נושא Office</vt:lpstr>
      <vt:lpstr>ערבות הדדית - בקטנה</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home</cp:lastModifiedBy>
  <cp:revision>55</cp:revision>
  <cp:lastPrinted>2016-01-02T09:56:53Z</cp:lastPrinted>
  <dcterms:created xsi:type="dcterms:W3CDTF">2016-01-01T12:13:36Z</dcterms:created>
  <dcterms:modified xsi:type="dcterms:W3CDTF">2018-07-12T09:19:09Z</dcterms:modified>
</cp:coreProperties>
</file>