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DF94A24-85C8-4F71-B6F1-2A024245E0C1}"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3DD8709-D258-42B2-B099-E4107FEF8EEE}" type="slidenum">
              <a:rPr lang="he-IL" smtClean="0"/>
              <a:pPr/>
              <a:t>‹#›</a:t>
            </a:fld>
            <a:endParaRPr lang="he-IL"/>
          </a:p>
        </p:txBody>
      </p:sp>
    </p:spTree>
    <p:extLst>
      <p:ext uri="{BB962C8B-B14F-4D97-AF65-F5344CB8AC3E}">
        <p14:creationId xmlns:p14="http://schemas.microsoft.com/office/powerpoint/2010/main" xmlns="" val="42107963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74C739-A84B-4125-A032-1FA14EFA870F}" type="slidenum">
              <a:rPr lang="he-IL" altLang="he-IL">
                <a:solidFill>
                  <a:srgbClr val="000000"/>
                </a:solidFill>
              </a:rPr>
              <a:pPr/>
              <a:t>1</a:t>
            </a:fld>
            <a:endParaRPr lang="en-US" altLang="he-IL">
              <a:solidFill>
                <a:srgbClr val="000000"/>
              </a:solidFill>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1730831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959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43472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80453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938720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73209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24820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77401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1047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44569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1993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4558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768644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p:cNvGrpSpPr>
            <a:grpSpLocks/>
          </p:cNvGrpSpPr>
          <p:nvPr/>
        </p:nvGrpSpPr>
        <p:grpSpPr bwMode="auto">
          <a:xfrm>
            <a:off x="1701800" y="188913"/>
            <a:ext cx="8497888" cy="6553200"/>
            <a:chOff x="113" y="119"/>
            <a:chExt cx="5353" cy="4128"/>
          </a:xfrm>
        </p:grpSpPr>
        <p:sp>
          <p:nvSpPr>
            <p:cNvPr id="60419" name="Text Box 3"/>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60420"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60421" name="Rectangle 5"/>
          <p:cNvSpPr>
            <a:spLocks noChangeArrowheads="1"/>
          </p:cNvSpPr>
          <p:nvPr/>
        </p:nvSpPr>
        <p:spPr bwMode="auto">
          <a:xfrm>
            <a:off x="2063751" y="2536826"/>
            <a:ext cx="8208963" cy="1323975"/>
          </a:xfrm>
          <a:prstGeom prst="rect">
            <a:avLst/>
          </a:prstGeom>
          <a:noFill/>
          <a:ln w="158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tabLst>
                <a:tab pos="1593850" algn="l"/>
              </a:tabLst>
              <a:defRPr>
                <a:solidFill>
                  <a:schemeClr val="tx1"/>
                </a:solidFill>
                <a:latin typeface="Arial" panose="020B0604020202020204" pitchFamily="34" charset="0"/>
                <a:cs typeface="Arial" panose="020B0604020202020204" pitchFamily="34" charset="0"/>
              </a:defRPr>
            </a:lvl1pPr>
            <a:lvl2pPr>
              <a:tabLst>
                <a:tab pos="1593850" algn="l"/>
              </a:tabLst>
              <a:defRPr>
                <a:solidFill>
                  <a:schemeClr val="tx1"/>
                </a:solidFill>
                <a:latin typeface="Arial" panose="020B0604020202020204" pitchFamily="34" charset="0"/>
                <a:cs typeface="Arial" panose="020B0604020202020204" pitchFamily="34" charset="0"/>
              </a:defRPr>
            </a:lvl2pPr>
            <a:lvl3pPr>
              <a:tabLst>
                <a:tab pos="1593850" algn="l"/>
              </a:tabLst>
              <a:defRPr>
                <a:solidFill>
                  <a:schemeClr val="tx1"/>
                </a:solidFill>
                <a:latin typeface="Arial" panose="020B0604020202020204" pitchFamily="34" charset="0"/>
                <a:cs typeface="Arial" panose="020B0604020202020204" pitchFamily="34" charset="0"/>
              </a:defRPr>
            </a:lvl3pPr>
            <a:lvl4pPr>
              <a:tabLst>
                <a:tab pos="1593850" algn="l"/>
              </a:tabLst>
              <a:defRPr>
                <a:solidFill>
                  <a:schemeClr val="tx1"/>
                </a:solidFill>
                <a:latin typeface="Arial" panose="020B0604020202020204" pitchFamily="34" charset="0"/>
                <a:cs typeface="Arial" panose="020B0604020202020204" pitchFamily="34" charset="0"/>
              </a:defRPr>
            </a:lvl4pPr>
            <a:lvl5pPr>
              <a:tabLst>
                <a:tab pos="15938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pPr>
            <a:r>
              <a:rPr lang="he-IL" altLang="he-IL" sz="1400">
                <a:solidFill>
                  <a:srgbClr val="000000"/>
                </a:solidFill>
              </a:rPr>
              <a:t>"</a:t>
            </a:r>
            <a:r>
              <a:rPr lang="he-IL" altLang="he-IL" sz="1400" b="1">
                <a:solidFill>
                  <a:srgbClr val="000000"/>
                </a:solidFill>
              </a:rPr>
              <a:t>'קול דברים אתם שֹמעים ותמונה אינכם רֹאים זולתי קול</a:t>
            </a:r>
            <a:r>
              <a:rPr lang="he-IL" altLang="he-IL" sz="1400">
                <a:solidFill>
                  <a:srgbClr val="000000"/>
                </a:solidFill>
              </a:rPr>
              <a:t>' </a:t>
            </a:r>
            <a:r>
              <a:rPr lang="he-IL" altLang="he-IL" sz="1200">
                <a:solidFill>
                  <a:srgbClr val="000000"/>
                </a:solidFill>
              </a:rPr>
              <a:t>(דברים פרק ד' פסוק יב)</a:t>
            </a:r>
            <a:endParaRPr lang="en-US" altLang="he-IL" sz="1200">
              <a:solidFill>
                <a:srgbClr val="000000"/>
              </a:solidFill>
            </a:endParaRPr>
          </a:p>
          <a:p>
            <a:pPr algn="just" fontAlgn="base">
              <a:spcBef>
                <a:spcPct val="0"/>
              </a:spcBef>
              <a:spcAft>
                <a:spcPct val="0"/>
              </a:spcAft>
            </a:pPr>
            <a:r>
              <a:rPr lang="he-IL" altLang="he-IL" sz="1400">
                <a:solidFill>
                  <a:srgbClr val="000000"/>
                </a:solidFill>
              </a:rPr>
              <a:t>הקול דובר באותות של כל מה שהמתרחש, בכל התרחשות העולם אל בני אדם שבכל דור ודור קורא להם ותובע אותם לאחריותם... עיקר העיקרים לאדם - לא להפסיד את פתיחות נפשו. והרי זהו פשר הפתיחות: לא לאטום את הנפש מלהסכית לקול הדובר, יכנוהו בשם שיכנוהו. לא מה שמכנים אותו הוא העיקר, העיקר הוא לשומעו. להיפתח פירושו נכונות להשתנות. להקשיב - זו היכולת לשמוע באמת. והשומע - מוצא עצמו מתחייב למשהו. מתקדש למשהו" </a:t>
            </a:r>
          </a:p>
          <a:p>
            <a:pPr algn="just" fontAlgn="base">
              <a:spcBef>
                <a:spcPct val="0"/>
              </a:spcBef>
              <a:spcAft>
                <a:spcPct val="0"/>
              </a:spcAft>
            </a:pPr>
            <a:r>
              <a:rPr lang="he-IL" altLang="he-IL" sz="1000">
                <a:solidFill>
                  <a:srgbClr val="000000"/>
                </a:solidFill>
              </a:rPr>
              <a:t>(מרטין בובר)</a:t>
            </a:r>
          </a:p>
        </p:txBody>
      </p:sp>
      <p:sp>
        <p:nvSpPr>
          <p:cNvPr id="60422" name="Rectangle 6"/>
          <p:cNvSpPr>
            <a:spLocks noChangeArrowheads="1"/>
          </p:cNvSpPr>
          <p:nvPr/>
        </p:nvSpPr>
        <p:spPr bwMode="auto">
          <a:xfrm>
            <a:off x="2063751" y="1102966"/>
            <a:ext cx="8208963"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tabLst>
                <a:tab pos="1593850" algn="l"/>
              </a:tabLst>
              <a:defRPr>
                <a:solidFill>
                  <a:schemeClr val="tx1"/>
                </a:solidFill>
                <a:latin typeface="Arial" panose="020B0604020202020204" pitchFamily="34" charset="0"/>
                <a:cs typeface="Arial" panose="020B0604020202020204" pitchFamily="34" charset="0"/>
              </a:defRPr>
            </a:lvl1pPr>
            <a:lvl2pPr>
              <a:tabLst>
                <a:tab pos="1593850" algn="l"/>
              </a:tabLst>
              <a:defRPr>
                <a:solidFill>
                  <a:schemeClr val="tx1"/>
                </a:solidFill>
                <a:latin typeface="Arial" panose="020B0604020202020204" pitchFamily="34" charset="0"/>
                <a:cs typeface="Arial" panose="020B0604020202020204" pitchFamily="34" charset="0"/>
              </a:defRPr>
            </a:lvl2pPr>
            <a:lvl3pPr>
              <a:tabLst>
                <a:tab pos="1593850" algn="l"/>
              </a:tabLst>
              <a:defRPr>
                <a:solidFill>
                  <a:schemeClr val="tx1"/>
                </a:solidFill>
                <a:latin typeface="Arial" panose="020B0604020202020204" pitchFamily="34" charset="0"/>
                <a:cs typeface="Arial" panose="020B0604020202020204" pitchFamily="34" charset="0"/>
              </a:defRPr>
            </a:lvl3pPr>
            <a:lvl4pPr>
              <a:tabLst>
                <a:tab pos="1593850" algn="l"/>
              </a:tabLst>
              <a:defRPr>
                <a:solidFill>
                  <a:schemeClr val="tx1"/>
                </a:solidFill>
                <a:latin typeface="Arial" panose="020B0604020202020204" pitchFamily="34" charset="0"/>
                <a:cs typeface="Arial" panose="020B0604020202020204" pitchFamily="34" charset="0"/>
              </a:defRPr>
            </a:lvl4pPr>
            <a:lvl5pPr>
              <a:tabLst>
                <a:tab pos="15938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מרטין (מרדכי) בובר, (וינה, 1878 – ישראל, 1965) חוקר, סופר והוגה דעות. עסק במחקר, בכתיבה ובהוראה של פילוסופיה, הגות ציונית, פרשנות מקרא, חסידות וחקר תרבויות. מפעליו המרכזיים היו איסוף וסיפור מחדש של מעשיות חסידיות, תרגום התנ"ך לשפה הגרמנית ופיתוח משנתו </a:t>
            </a:r>
            <a:r>
              <a:rPr lang="he-IL" altLang="he-IL" sz="1400" dirty="0" err="1">
                <a:solidFill>
                  <a:srgbClr val="000000"/>
                </a:solidFill>
                <a:latin typeface="Times New Roman" panose="02020603050405020304" pitchFamily="18" charset="0"/>
                <a:cs typeface="Times New Roman" panose="02020603050405020304" pitchFamily="18" charset="0"/>
              </a:rPr>
              <a:t>הדיאלוגית</a:t>
            </a:r>
            <a:r>
              <a:rPr lang="he-IL" altLang="he-IL" sz="1400" dirty="0">
                <a:solidFill>
                  <a:srgbClr val="000000"/>
                </a:solidFill>
                <a:latin typeface="Times New Roman" panose="02020603050405020304" pitchFamily="18" charset="0"/>
                <a:cs typeface="Times New Roman" panose="02020603050405020304" pitchFamily="18" charset="0"/>
              </a:rPr>
              <a:t>. בובר השתייך לציונות הרוחנית והיה פעיל בקהילות יהודיות וחינוכיות בגרמניה ובישראל. היה תומך נלהב בהקמת מדינה דו-לאומית ליהודים ולערבים על אדמת ארץ ישראל. לפנינו קטע מתוך נאום שנשא בובר לפני נוער יהודי בפראג. דבריו מתייחסים לתיאור שמתאר משה רבנו את מתן תורה, התיאור האומר כי במעמד הר סיני לא ראו בני ישראל את האלוהים או כל תמונה אחרת אלא רק שמעו את הקול. נראה מה המשמעות של המוכנות "לשמוע" ואיזה השלכות יש להן על דרכו של האדם בעולם</a:t>
            </a:r>
          </a:p>
        </p:txBody>
      </p:sp>
      <p:sp>
        <p:nvSpPr>
          <p:cNvPr id="60423" name="Text Box 7"/>
          <p:cNvSpPr txBox="1">
            <a:spLocks noChangeArrowheads="1"/>
          </p:cNvSpPr>
          <p:nvPr/>
        </p:nvSpPr>
        <p:spPr bwMode="auto">
          <a:xfrm>
            <a:off x="4440239" y="549275"/>
            <a:ext cx="324008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על ההקשבה</a:t>
            </a:r>
            <a:endParaRPr lang="en-US" altLang="he-IL" sz="2400" b="1" dirty="0">
              <a:solidFill>
                <a:srgbClr val="000000"/>
              </a:solidFill>
            </a:endParaRPr>
          </a:p>
        </p:txBody>
      </p:sp>
      <p:sp>
        <p:nvSpPr>
          <p:cNvPr id="60424" name="Rectangle 8"/>
          <p:cNvSpPr>
            <a:spLocks noChangeArrowheads="1"/>
          </p:cNvSpPr>
          <p:nvPr/>
        </p:nvSpPr>
        <p:spPr bwMode="auto">
          <a:xfrm>
            <a:off x="8688389" y="4062413"/>
            <a:ext cx="1584325" cy="13827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tabLst>
                <a:tab pos="1593850" algn="l"/>
              </a:tabLst>
              <a:defRPr>
                <a:solidFill>
                  <a:schemeClr val="tx1"/>
                </a:solidFill>
                <a:latin typeface="Arial" panose="020B0604020202020204" pitchFamily="34" charset="0"/>
                <a:cs typeface="Arial" panose="020B0604020202020204" pitchFamily="34" charset="0"/>
              </a:defRPr>
            </a:lvl1pPr>
            <a:lvl2pPr>
              <a:tabLst>
                <a:tab pos="1593850" algn="l"/>
              </a:tabLst>
              <a:defRPr>
                <a:solidFill>
                  <a:schemeClr val="tx1"/>
                </a:solidFill>
                <a:latin typeface="Arial" panose="020B0604020202020204" pitchFamily="34" charset="0"/>
                <a:cs typeface="Arial" panose="020B0604020202020204" pitchFamily="34" charset="0"/>
              </a:defRPr>
            </a:lvl2pPr>
            <a:lvl3pPr>
              <a:tabLst>
                <a:tab pos="1593850" algn="l"/>
              </a:tabLst>
              <a:defRPr>
                <a:solidFill>
                  <a:schemeClr val="tx1"/>
                </a:solidFill>
                <a:latin typeface="Arial" panose="020B0604020202020204" pitchFamily="34" charset="0"/>
                <a:cs typeface="Arial" panose="020B0604020202020204" pitchFamily="34" charset="0"/>
              </a:defRPr>
            </a:lvl3pPr>
            <a:lvl4pPr>
              <a:tabLst>
                <a:tab pos="1593850" algn="l"/>
              </a:tabLst>
              <a:defRPr>
                <a:solidFill>
                  <a:schemeClr val="tx1"/>
                </a:solidFill>
                <a:latin typeface="Arial" panose="020B0604020202020204" pitchFamily="34" charset="0"/>
                <a:cs typeface="Arial" panose="020B0604020202020204" pitchFamily="34" charset="0"/>
              </a:defRPr>
            </a:lvl4pPr>
            <a:lvl5pPr>
              <a:tabLst>
                <a:tab pos="15938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1593850" algn="l"/>
              </a:tabLs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he-IL" altLang="he-IL" sz="1200" b="1">
                <a:solidFill>
                  <a:srgbClr val="000000"/>
                </a:solidFill>
              </a:rPr>
              <a:t>בדרך/</a:t>
            </a:r>
            <a:r>
              <a:rPr lang="he-IL" altLang="he-IL" sz="1200">
                <a:solidFill>
                  <a:srgbClr val="000000"/>
                </a:solidFill>
              </a:rPr>
              <a:t> חנה סנש</a:t>
            </a:r>
            <a:endParaRPr lang="en-US" altLang="he-IL" sz="1200">
              <a:solidFill>
                <a:srgbClr val="000000"/>
              </a:solidFill>
            </a:endParaRPr>
          </a:p>
          <a:p>
            <a:pPr algn="ctr" fontAlgn="base">
              <a:spcBef>
                <a:spcPct val="0"/>
              </a:spcBef>
              <a:spcAft>
                <a:spcPct val="0"/>
              </a:spcAft>
            </a:pPr>
            <a:r>
              <a:rPr lang="he-IL" altLang="he-IL" sz="1200">
                <a:solidFill>
                  <a:srgbClr val="000000"/>
                </a:solidFill>
              </a:rPr>
              <a:t>קוֹל קָרָא והָלַכְתִי, </a:t>
            </a:r>
            <a:br>
              <a:rPr lang="he-IL" altLang="he-IL" sz="1200">
                <a:solidFill>
                  <a:srgbClr val="000000"/>
                </a:solidFill>
              </a:rPr>
            </a:br>
            <a:r>
              <a:rPr lang="he-IL" altLang="he-IL" sz="1200">
                <a:solidFill>
                  <a:srgbClr val="000000"/>
                </a:solidFill>
              </a:rPr>
              <a:t>הָלַכְתִי כִּי קָרָא הַקּוֹל. </a:t>
            </a:r>
            <a:br>
              <a:rPr lang="he-IL" altLang="he-IL" sz="1200">
                <a:solidFill>
                  <a:srgbClr val="000000"/>
                </a:solidFill>
              </a:rPr>
            </a:br>
            <a:r>
              <a:rPr lang="he-IL" altLang="he-IL" sz="1200">
                <a:solidFill>
                  <a:srgbClr val="000000"/>
                </a:solidFill>
              </a:rPr>
              <a:t>הָלַכְתִי לְבַל אֶפּוֹל, </a:t>
            </a:r>
            <a:br>
              <a:rPr lang="he-IL" altLang="he-IL" sz="1200">
                <a:solidFill>
                  <a:srgbClr val="000000"/>
                </a:solidFill>
              </a:rPr>
            </a:br>
            <a:r>
              <a:rPr lang="he-IL" altLang="he-IL" sz="1200">
                <a:solidFill>
                  <a:srgbClr val="000000"/>
                </a:solidFill>
              </a:rPr>
              <a:t>אַך עַל פָּרָשַת דְּרָכִים </a:t>
            </a:r>
            <a:br>
              <a:rPr lang="he-IL" altLang="he-IL" sz="1200">
                <a:solidFill>
                  <a:srgbClr val="000000"/>
                </a:solidFill>
              </a:rPr>
            </a:br>
            <a:r>
              <a:rPr lang="he-IL" altLang="he-IL" sz="1200">
                <a:solidFill>
                  <a:srgbClr val="000000"/>
                </a:solidFill>
              </a:rPr>
              <a:t>סָתַמְתִי אזנַי בַּלוֹבֶן הַקַּר </a:t>
            </a:r>
            <a:br>
              <a:rPr lang="he-IL" altLang="he-IL" sz="1200">
                <a:solidFill>
                  <a:srgbClr val="000000"/>
                </a:solidFill>
              </a:rPr>
            </a:br>
            <a:r>
              <a:rPr lang="he-IL" altLang="he-IL" sz="1200">
                <a:solidFill>
                  <a:srgbClr val="000000"/>
                </a:solidFill>
              </a:rPr>
              <a:t>וּבָכִיתִי כִּי אִבַּדְתִּי דָבָר.</a:t>
            </a:r>
          </a:p>
        </p:txBody>
      </p:sp>
      <p:sp>
        <p:nvSpPr>
          <p:cNvPr id="60425" name="Rectangle 9"/>
          <p:cNvSpPr>
            <a:spLocks noChangeArrowheads="1"/>
          </p:cNvSpPr>
          <p:nvPr/>
        </p:nvSpPr>
        <p:spPr bwMode="auto">
          <a:xfrm>
            <a:off x="1703389" y="3716338"/>
            <a:ext cx="3743325" cy="2544762"/>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1pPr>
            <a:lvl2pPr>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2pPr>
            <a:lvl3pPr>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3pPr>
            <a:lvl4pPr>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4pPr>
            <a:lvl5pPr>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58775" algn="l"/>
                <a:tab pos="457200" algn="l"/>
                <a:tab pos="1593850" algn="l"/>
              </a:tabLst>
              <a:defRPr>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pPr>
            <a:r>
              <a:rPr lang="he-IL" altLang="he-IL" sz="1200" b="1">
                <a:solidFill>
                  <a:srgbClr val="000000"/>
                </a:solidFill>
              </a:rPr>
              <a:t>שאלות למחשבה</a:t>
            </a:r>
          </a:p>
          <a:p>
            <a:pPr algn="just" fontAlgn="base">
              <a:spcBef>
                <a:spcPct val="0"/>
              </a:spcBef>
              <a:spcAft>
                <a:spcPct val="0"/>
              </a:spcAft>
            </a:pPr>
            <a:r>
              <a:rPr lang="he-IL" altLang="he-IL" sz="1200">
                <a:solidFill>
                  <a:srgbClr val="000000"/>
                </a:solidFill>
              </a:rPr>
              <a:t>איזה תהליך מתאר בובר הגורם לאנשים להתחייב?</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האם אתם מסכימים עם בובר שהעיקר הוא 'לא להפסיד את פתיחת נפשו'?</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מה הפירוש "מתקדש למשהו"?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האם חוויתם פעם חוויה דומה של קול הקורא אליכם ומזמין אתכם להשתנות ולשנות?</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לאיזה חוש "מאמין" יעקב בסופו של דבר?</a:t>
            </a:r>
            <a:endParaRPr lang="he-IL" altLang="he-IL" sz="800">
              <a:solidFill>
                <a:srgbClr val="000000"/>
              </a:solidFill>
            </a:endParaRP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"בכיתי כי איבדתי דבר" – מה יכולים להיות המחירים לנכונות ללכת בעקבות הקולות?</a:t>
            </a:r>
          </a:p>
        </p:txBody>
      </p:sp>
      <p:sp>
        <p:nvSpPr>
          <p:cNvPr id="60427" name="Rectangle 11"/>
          <p:cNvSpPr>
            <a:spLocks noChangeArrowheads="1"/>
          </p:cNvSpPr>
          <p:nvPr/>
        </p:nvSpPr>
        <p:spPr bwMode="auto">
          <a:xfrm>
            <a:off x="5664200" y="4054476"/>
            <a:ext cx="2952750" cy="1751013"/>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a:solidFill>
                  <a:srgbClr val="000000"/>
                </a:solidFill>
              </a:rPr>
              <a:t>כשיעקב התחפש בבגדי עשו אחיו מישש אותו יצחק אביהם והביע פליאתו על חוסר ההתאמה: "</a:t>
            </a:r>
            <a:r>
              <a:rPr lang="he-IL" altLang="he-IL" sz="1200" b="1">
                <a:solidFill>
                  <a:srgbClr val="000000"/>
                </a:solidFill>
              </a:rPr>
              <a:t>הַקֹּל קוֹל יַעֲקֹב וְהַיָּדַיִם יְדֵי עֵשָׂו</a:t>
            </a:r>
            <a:r>
              <a:rPr lang="he-IL" altLang="he-IL" sz="1200">
                <a:solidFill>
                  <a:srgbClr val="000000"/>
                </a:solidFill>
              </a:rPr>
              <a:t>" (בראשית כ"ז 22). הוא מדבר בנועם ובעדינות כמו יעקב, אבל כשנוגעים בו מרגישים את הגסות והחיספוס של עשו. </a:t>
            </a:r>
            <a:br>
              <a:rPr lang="he-IL" altLang="he-IL" sz="1200">
                <a:solidFill>
                  <a:srgbClr val="000000"/>
                </a:solidFill>
              </a:rPr>
            </a:br>
            <a:r>
              <a:rPr lang="he-IL" altLang="he-IL" sz="1200">
                <a:solidFill>
                  <a:srgbClr val="000000"/>
                </a:solidFill>
              </a:rPr>
              <a:t>יצחק העיוור מפעיל את כל חושיו כדי להבין את המתרחש סביבו, אך לבסוף יעקב מצליח להטעותו. </a:t>
            </a:r>
          </a:p>
        </p:txBody>
      </p:sp>
    </p:spTree>
    <p:extLst>
      <p:ext uri="{BB962C8B-B14F-4D97-AF65-F5344CB8AC3E}">
        <p14:creationId xmlns:p14="http://schemas.microsoft.com/office/powerpoint/2010/main" xmlns="" val="1027167222"/>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374</Words>
  <Application>Microsoft Office PowerPoint</Application>
  <PresentationFormat>מותאם אישית</PresentationFormat>
  <Paragraphs>22</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2</cp:revision>
  <dcterms:created xsi:type="dcterms:W3CDTF">2014-11-04T13:39:09Z</dcterms:created>
  <dcterms:modified xsi:type="dcterms:W3CDTF">2018-07-12T11:14:12Z</dcterms:modified>
</cp:coreProperties>
</file>